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61" r:id="rId2"/>
    <p:sldId id="311" r:id="rId3"/>
    <p:sldId id="388" r:id="rId4"/>
    <p:sldId id="455" r:id="rId5"/>
    <p:sldId id="427" r:id="rId6"/>
    <p:sldId id="428" r:id="rId7"/>
    <p:sldId id="429" r:id="rId8"/>
    <p:sldId id="452" r:id="rId9"/>
    <p:sldId id="431" r:id="rId10"/>
    <p:sldId id="453" r:id="rId11"/>
    <p:sldId id="433" r:id="rId12"/>
    <p:sldId id="434" r:id="rId13"/>
    <p:sldId id="435" r:id="rId14"/>
    <p:sldId id="456" r:id="rId15"/>
    <p:sldId id="457" r:id="rId16"/>
    <p:sldId id="436" r:id="rId17"/>
    <p:sldId id="437" r:id="rId18"/>
    <p:sldId id="438" r:id="rId19"/>
    <p:sldId id="458" r:id="rId20"/>
    <p:sldId id="439" r:id="rId21"/>
    <p:sldId id="442" r:id="rId22"/>
    <p:sldId id="459" r:id="rId23"/>
    <p:sldId id="444" r:id="rId24"/>
    <p:sldId id="460" r:id="rId25"/>
    <p:sldId id="446" r:id="rId26"/>
    <p:sldId id="448" r:id="rId27"/>
    <p:sldId id="461" r:id="rId28"/>
    <p:sldId id="451" r:id="rId29"/>
    <p:sldId id="463" r:id="rId30"/>
    <p:sldId id="464" r:id="rId31"/>
    <p:sldId id="465" r:id="rId32"/>
    <p:sldId id="346" r:id="rId33"/>
  </p:sldIdLst>
  <p:sldSz cx="9144000" cy="6858000" type="screen4x3"/>
  <p:notesSz cx="7099300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F0175"/>
    <a:srgbClr val="354F6F"/>
    <a:srgbClr val="0033CC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2" autoAdjust="0"/>
    <p:restoredTop sz="83671" autoAdjust="0"/>
  </p:normalViewPr>
  <p:slideViewPr>
    <p:cSldViewPr>
      <p:cViewPr>
        <p:scale>
          <a:sx n="66" d="100"/>
          <a:sy n="66" d="100"/>
        </p:scale>
        <p:origin x="-1674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-2196" y="-96"/>
      </p:cViewPr>
      <p:guideLst>
        <p:guide orient="horz" pos="3224"/>
        <p:guide pos="2236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58575-7DF7-480C-B7A7-A15322A8CFFA}" type="datetimeFigureOut">
              <a:rPr lang="ko-KR" altLang="en-US" smtClean="0"/>
              <a:pPr/>
              <a:t>2011-02-28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E322D-88BD-42E8-8276-40ACA8C7F1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7F38221-2BE1-4391-B1E9-C443B153E15F}" type="datetimeFigureOut">
              <a:rPr lang="ko-KR" altLang="en-US" smtClean="0"/>
              <a:pPr/>
              <a:t>2011-02-28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80CFACD4-296C-4A27-A8DD-7826D7A7B25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FACD4-296C-4A27-A8DD-7826D7A7B25C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&amp;</a:t>
            </a:r>
            <a:r>
              <a:rPr lang="ko-KR" altLang="en-US" dirty="0" smtClean="0"/>
              <a:t>가  가운데 있고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요소값이</a:t>
            </a:r>
            <a:r>
              <a:rPr lang="ko-KR" altLang="en-US" dirty="0" smtClean="0"/>
              <a:t> 맞지 않음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FACD4-296C-4A27-A8DD-7826D7A7B25C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FACD4-296C-4A27-A8DD-7826D7A7B25C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주소값</a:t>
            </a:r>
            <a:r>
              <a:rPr lang="ko-KR" altLang="en-US" dirty="0" smtClean="0"/>
              <a:t> 틀림 </a:t>
            </a:r>
            <a:r>
              <a:rPr lang="en-US" altLang="ko-KR" dirty="0" smtClean="0"/>
              <a:t>(20</a:t>
            </a:r>
            <a:r>
              <a:rPr lang="ko-KR" altLang="en-US" dirty="0" smtClean="0"/>
              <a:t>페이지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FACD4-296C-4A27-A8DD-7826D7A7B25C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FACD4-296C-4A27-A8DD-7826D7A7B25C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071679"/>
            <a:ext cx="7772400" cy="1214445"/>
          </a:xfrm>
        </p:spPr>
        <p:txBody>
          <a:bodyPr>
            <a:normAutofit/>
          </a:bodyPr>
          <a:lstStyle>
            <a:lvl1pPr algn="ctr">
              <a:defRPr sz="3600">
                <a:solidFill>
                  <a:schemeClr val="tx2"/>
                </a:solidFill>
                <a:effectLst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371600" y="4171952"/>
            <a:ext cx="6400800" cy="614370"/>
          </a:xfrm>
        </p:spPr>
        <p:txBody>
          <a:bodyPr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ko-KR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354F6F"/>
                </a:solidFill>
                <a:effectLst/>
                <a:uLnTx/>
                <a:uFillTx/>
                <a:latin typeface="+mn-lt"/>
                <a:ea typeface="+mn-ea"/>
                <a:cs typeface="+mj-cs"/>
              </a:rPr>
              <a:t>마스터 제목 스타일 편집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6"/>
          <p:cNvSpPr>
            <a:spLocks noGrp="1"/>
          </p:cNvSpPr>
          <p:nvPr>
            <p:ph type="title" hasCustomPrompt="1"/>
          </p:nvPr>
        </p:nvSpPr>
        <p:spPr>
          <a:xfrm>
            <a:off x="71438" y="655618"/>
            <a:ext cx="9072562" cy="428628"/>
          </a:xfrm>
        </p:spPr>
        <p:txBody>
          <a:bodyPr>
            <a:noAutofit/>
          </a:bodyPr>
          <a:lstStyle>
            <a:lvl1pPr>
              <a:defRPr sz="2800" b="1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ko-KR" altLang="en-US" dirty="0" smtClean="0"/>
              <a:t>제목</a:t>
            </a:r>
            <a:endParaRPr lang="ko-KR" altLang="en-US" dirty="0"/>
          </a:p>
        </p:txBody>
      </p:sp>
      <p:sp>
        <p:nvSpPr>
          <p:cNvPr id="27" name="TextBox 26"/>
          <p:cNvSpPr txBox="1"/>
          <p:nvPr userDrawn="1"/>
        </p:nvSpPr>
        <p:spPr>
          <a:xfrm>
            <a:off x="4281047" y="6601557"/>
            <a:ext cx="6174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</a:rPr>
              <a:t>- </a:t>
            </a:r>
            <a:fld id="{416CE5A6-E363-4E55-B443-8C6E49C9DC55}" type="slidenum">
              <a:rPr lang="en-US" altLang="ko-KR" sz="1200" b="1" smtClean="0">
                <a:solidFill>
                  <a:schemeClr val="bg1"/>
                </a:solidFill>
              </a:rPr>
              <a:pPr/>
              <a:t>‹#›</a:t>
            </a:fld>
            <a:r>
              <a:rPr lang="en-US" altLang="ko-KR" sz="1200" b="1" dirty="0" smtClean="0">
                <a:solidFill>
                  <a:schemeClr val="bg1"/>
                </a:solidFill>
              </a:rPr>
              <a:t> -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6" name="내용 개체 틀 2"/>
          <p:cNvSpPr>
            <a:spLocks noGrp="1"/>
          </p:cNvSpPr>
          <p:nvPr>
            <p:ph idx="1"/>
          </p:nvPr>
        </p:nvSpPr>
        <p:spPr>
          <a:xfrm>
            <a:off x="50780" y="1157860"/>
            <a:ext cx="9093220" cy="5200098"/>
          </a:xfrm>
        </p:spPr>
        <p:txBody>
          <a:bodyPr/>
          <a:lstStyle>
            <a:lvl1pPr>
              <a:lnSpc>
                <a:spcPct val="100000"/>
              </a:lnSpc>
              <a:buFont typeface="Arial" pitchFamily="34" charset="0"/>
              <a:buChar char="►"/>
              <a:defRPr sz="2400" b="0">
                <a:solidFill>
                  <a:schemeClr val="tx1"/>
                </a:solidFill>
                <a:effectLst/>
              </a:defRPr>
            </a:lvl1pPr>
            <a:lvl2pPr>
              <a:lnSpc>
                <a:spcPct val="100000"/>
              </a:lnSpc>
              <a:buFont typeface="Wingdings" pitchFamily="2" charset="2"/>
              <a:buChar char="ü"/>
              <a:defRPr sz="2000" b="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defRPr sz="1800" b="0">
                <a:solidFill>
                  <a:schemeClr val="tx1"/>
                </a:solidFill>
              </a:defRPr>
            </a:lvl3pPr>
            <a:lvl5pPr>
              <a:lnSpc>
                <a:spcPct val="100000"/>
              </a:lnSpc>
              <a:defRPr sz="18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22776" y="1138222"/>
            <a:ext cx="9098449" cy="158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26"/>
          <p:cNvSpPr txBox="1"/>
          <p:nvPr userDrawn="1"/>
        </p:nvSpPr>
        <p:spPr>
          <a:xfrm>
            <a:off x="42895" y="6593725"/>
            <a:ext cx="6174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b="1" dirty="0" smtClean="0">
                <a:solidFill>
                  <a:schemeClr val="tx1"/>
                </a:solidFill>
              </a:rPr>
              <a:t>- </a:t>
            </a:r>
            <a:fld id="{416CE5A6-E363-4E55-B443-8C6E49C9DC55}" type="slidenum">
              <a:rPr lang="en-US" altLang="ko-KR" sz="1200" b="1" smtClean="0">
                <a:solidFill>
                  <a:schemeClr val="tx1"/>
                </a:solidFill>
              </a:rPr>
              <a:pPr/>
              <a:t>‹#›</a:t>
            </a:fld>
            <a:r>
              <a:rPr lang="en-US" altLang="ko-KR" sz="1200" b="1" dirty="0" smtClean="0">
                <a:solidFill>
                  <a:schemeClr val="tx1"/>
                </a:solidFill>
              </a:rPr>
              <a:t> -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언어본색_배경화면_수정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214282" y="774704"/>
            <a:ext cx="8715436" cy="7254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14282" y="1660531"/>
            <a:ext cx="8715436" cy="4911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spcBef>
          <a:spcPct val="0"/>
        </a:spcBef>
        <a:buNone/>
        <a:defRPr sz="2800" b="0" kern="1200" cap="none" spc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000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57158" y="2463374"/>
            <a:ext cx="8429684" cy="1714511"/>
          </a:xfrm>
          <a:noFill/>
          <a:ln w="38100">
            <a:noFill/>
          </a:ln>
          <a:effectLst/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sz="4000" b="1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ea typeface="휴먼둥근헤드라인" pitchFamily="18" charset="-127"/>
              </a:rPr>
              <a:t>-Part2-</a:t>
            </a:r>
            <a:r>
              <a:rPr lang="en-US" altLang="ko-KR" b="1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lang="en-US" altLang="ko-KR" b="1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lang="ko-KR" altLang="en-US" b="1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</a:rPr>
              <a:t>제</a:t>
            </a:r>
            <a:r>
              <a:rPr lang="en-US" altLang="ko-KR" b="1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</a:rPr>
              <a:t>장</a:t>
            </a:r>
            <a:r>
              <a:rPr lang="en-US" altLang="ko-KR" b="1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</a:rPr>
              <a:t> </a:t>
            </a:r>
            <a:r>
              <a:rPr lang="en-US" altLang="ko-KR" b="1" dirty="0" smtClean="0">
                <a:ln>
                  <a:noFill/>
                </a:ln>
                <a:solidFill>
                  <a:schemeClr val="tx1"/>
                </a:solidFill>
              </a:rPr>
              <a:t>1</a:t>
            </a:r>
            <a:r>
              <a:rPr lang="ko-KR" altLang="en-US" b="1" dirty="0" smtClean="0">
                <a:ln>
                  <a:noFill/>
                </a:ln>
                <a:solidFill>
                  <a:schemeClr val="tx1"/>
                </a:solidFill>
              </a:rPr>
              <a:t>차원 배열이란 무엇인가</a:t>
            </a:r>
            <a:r>
              <a:rPr lang="en-US" altLang="ko-KR" b="1" dirty="0" smtClean="0">
                <a:ln>
                  <a:noFill/>
                </a:ln>
                <a:solidFill>
                  <a:schemeClr val="tx1"/>
                </a:solidFill>
              </a:rPr>
              <a:t/>
            </a:r>
            <a:br>
              <a:rPr lang="en-US" altLang="ko-KR" b="1" dirty="0" smtClean="0">
                <a:ln>
                  <a:noFill/>
                </a:ln>
                <a:solidFill>
                  <a:schemeClr val="tx1"/>
                </a:solidFill>
              </a:rPr>
            </a:br>
            <a:endParaRPr lang="ko-KR" altLang="en-US" sz="2000" b="1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20"/>
          <p:cNvSpPr>
            <a:spLocks noGrp="1"/>
          </p:cNvSpPr>
          <p:nvPr>
            <p:ph idx="1"/>
          </p:nvPr>
        </p:nvSpPr>
        <p:spPr>
          <a:xfrm>
            <a:off x="50780" y="1157860"/>
            <a:ext cx="9093220" cy="5200098"/>
          </a:xfrm>
        </p:spPr>
        <p:txBody>
          <a:bodyPr/>
          <a:lstStyle/>
          <a:p>
            <a:pPr lvl="1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214546" y="1285860"/>
            <a:ext cx="4689104" cy="1200329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 err="1" smtClean="0"/>
              <a:t>int</a:t>
            </a:r>
            <a:r>
              <a:rPr lang="en-US" altLang="ko-KR" sz="2400" dirty="0" smtClean="0"/>
              <a:t> array1[5] = {90,80,70,60,50}; </a:t>
            </a:r>
          </a:p>
          <a:p>
            <a:r>
              <a:rPr lang="en-US" altLang="ko-KR" sz="2400" dirty="0" err="1" smtClean="0"/>
              <a:t>int</a:t>
            </a:r>
            <a:r>
              <a:rPr lang="en-US" altLang="ko-KR" sz="2400" dirty="0" smtClean="0"/>
              <a:t> array2[ ]  = {90,80,70,60,50}; </a:t>
            </a:r>
          </a:p>
          <a:p>
            <a:r>
              <a:rPr lang="en-US" altLang="ko-KR" sz="2400" dirty="0" err="1" smtClean="0"/>
              <a:t>int</a:t>
            </a:r>
            <a:r>
              <a:rPr lang="en-US" altLang="ko-KR" sz="2400" dirty="0" smtClean="0"/>
              <a:t> array3[5] = {90,80,70};  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(7/12)---[1-2.c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분석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9" name="그림 8" descr="ch01-00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4282" y="3026605"/>
            <a:ext cx="8572560" cy="347422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28596" y="3000372"/>
            <a:ext cx="1214446" cy="357190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471402" y="3014886"/>
            <a:ext cx="1214446" cy="357190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643702" y="3000372"/>
            <a:ext cx="1214446" cy="357190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158282" y="5115616"/>
            <a:ext cx="21431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7158282" y="5487320"/>
            <a:ext cx="21431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None/>
            </a:pPr>
            <a:r>
              <a:rPr lang="en-US" altLang="ko-KR" dirty="0" smtClean="0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0900" y="1285860"/>
            <a:ext cx="8786874" cy="3857652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bIns="0" rtlCol="0">
            <a:noAutofit/>
          </a:bodyPr>
          <a:lstStyle/>
          <a:p>
            <a:r>
              <a:rPr lang="en-US" altLang="ko-KR" sz="2000" dirty="0" smtClean="0"/>
              <a:t>#include&lt;</a:t>
            </a:r>
            <a:r>
              <a:rPr lang="en-US" altLang="ko-KR" sz="2000" dirty="0" err="1" smtClean="0"/>
              <a:t>stdio.h</a:t>
            </a:r>
            <a:r>
              <a:rPr lang="en-US" altLang="ko-KR" sz="2000" dirty="0" smtClean="0"/>
              <a:t>&gt;</a:t>
            </a:r>
          </a:p>
          <a:p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main(void)</a:t>
            </a:r>
          </a:p>
          <a:p>
            <a:r>
              <a:rPr lang="en-US" altLang="ko-KR" sz="2000" dirty="0" smtClean="0"/>
              <a:t>{</a:t>
            </a:r>
          </a:p>
          <a:p>
            <a:r>
              <a:rPr lang="en-US" altLang="ko-KR" sz="2000" dirty="0" smtClean="0"/>
              <a:t>   int array[3]={87,99,80};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total=0;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total=array[0]+array[1]+array[2];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printf</a:t>
            </a:r>
            <a:r>
              <a:rPr lang="en-US" altLang="ko-KR" sz="2000" dirty="0" smtClean="0"/>
              <a:t>("</a:t>
            </a:r>
            <a:r>
              <a:rPr lang="ko-KR" altLang="en-US" sz="2000" dirty="0" smtClean="0"/>
              <a:t>총점은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이고 </a:t>
            </a:r>
            <a:r>
              <a:rPr lang="en-US" altLang="ko-KR" sz="2000" dirty="0" smtClean="0"/>
              <a:t>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total</a:t>
            </a:r>
            <a:r>
              <a:rPr lang="en-US" altLang="ko-KR" sz="2000" dirty="0" smtClean="0"/>
              <a:t>);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printf</a:t>
            </a:r>
            <a:r>
              <a:rPr lang="en-US" altLang="ko-KR" sz="2000" dirty="0" smtClean="0"/>
              <a:t>("</a:t>
            </a:r>
            <a:r>
              <a:rPr lang="ko-KR" altLang="en-US" sz="2000" dirty="0" smtClean="0"/>
              <a:t>평균은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%.2lf </a:t>
            </a:r>
            <a:r>
              <a:rPr lang="ko-KR" altLang="en-US" sz="2000" dirty="0" smtClean="0"/>
              <a:t>입니다</a:t>
            </a:r>
            <a:r>
              <a:rPr lang="en-US" altLang="ko-KR" sz="2000" dirty="0" smtClean="0"/>
              <a:t>\n",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(double)total/3</a:t>
            </a:r>
            <a:r>
              <a:rPr lang="en-US" altLang="ko-KR" sz="2000" dirty="0" smtClean="0"/>
              <a:t>);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return 0;</a:t>
            </a:r>
          </a:p>
          <a:p>
            <a:r>
              <a:rPr lang="en-US" altLang="ko-KR" sz="2000" dirty="0" smtClean="0"/>
              <a:t>}</a:t>
            </a:r>
            <a:endParaRPr lang="ko-KR" altLang="en-US" sz="20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(8/12)---[1-3.c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실습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0232" y="5286388"/>
            <a:ext cx="5060602" cy="1143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None/>
            </a:pPr>
            <a:r>
              <a:rPr lang="en-US" altLang="ko-KR" dirty="0" smtClean="0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0034" y="1182171"/>
            <a:ext cx="8001056" cy="5632311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#include&lt;</a:t>
            </a:r>
            <a:r>
              <a:rPr lang="en-US" altLang="ko-KR" sz="2000" dirty="0" err="1" smtClean="0"/>
              <a:t>stdio.h</a:t>
            </a:r>
            <a:r>
              <a:rPr lang="en-US" altLang="ko-KR" sz="2000" dirty="0" smtClean="0"/>
              <a:t>&gt;</a:t>
            </a:r>
          </a:p>
          <a:p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main(void)</a:t>
            </a:r>
          </a:p>
          <a:p>
            <a:r>
              <a:rPr lang="en-US" altLang="ko-KR" sz="2000" dirty="0" smtClean="0"/>
              <a:t>{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array[3]={87,65,78};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</a:t>
            </a:r>
            <a:r>
              <a:rPr lang="en-US" altLang="ko-KR" sz="2000" dirty="0" err="1" smtClean="0"/>
              <a:t>i</a:t>
            </a:r>
            <a:r>
              <a:rPr lang="en-US" altLang="ko-KR" sz="2000" dirty="0" smtClean="0"/>
              <a:t>, total=0;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for(</a:t>
            </a:r>
            <a:r>
              <a:rPr lang="en-US" altLang="ko-KR" sz="2000" dirty="0" err="1" smtClean="0"/>
              <a:t>i</a:t>
            </a:r>
            <a:r>
              <a:rPr lang="en-US" altLang="ko-KR" sz="2000" dirty="0" smtClean="0"/>
              <a:t>=0; </a:t>
            </a:r>
            <a:r>
              <a:rPr lang="en-US" altLang="ko-KR" sz="2000" dirty="0" err="1" smtClean="0"/>
              <a:t>i</a:t>
            </a:r>
            <a:r>
              <a:rPr lang="en-US" altLang="ko-KR" sz="2000" dirty="0" smtClean="0"/>
              <a:t>&lt;3; </a:t>
            </a:r>
            <a:r>
              <a:rPr lang="en-US" altLang="ko-KR" sz="2000" dirty="0" err="1" smtClean="0"/>
              <a:t>i</a:t>
            </a:r>
            <a:r>
              <a:rPr lang="en-US" altLang="ko-KR" sz="2000" dirty="0" smtClean="0"/>
              <a:t>++)</a:t>
            </a:r>
          </a:p>
          <a:p>
            <a:r>
              <a:rPr lang="en-US" altLang="ko-KR" sz="2000" dirty="0" smtClean="0"/>
              <a:t>   {</a:t>
            </a:r>
          </a:p>
          <a:p>
            <a:r>
              <a:rPr lang="en-US" altLang="ko-KR" sz="2000" dirty="0" smtClean="0"/>
              <a:t>      total = total + array[</a:t>
            </a:r>
            <a:r>
              <a:rPr lang="en-US" altLang="ko-KR" sz="2000" dirty="0" err="1" smtClean="0"/>
              <a:t>i</a:t>
            </a:r>
            <a:r>
              <a:rPr lang="en-US" altLang="ko-KR" sz="2000" dirty="0" smtClean="0"/>
              <a:t>];</a:t>
            </a:r>
          </a:p>
          <a:p>
            <a:r>
              <a:rPr lang="en-US" altLang="ko-KR" sz="2000" dirty="0" smtClean="0"/>
              <a:t>      </a:t>
            </a:r>
            <a:r>
              <a:rPr lang="en-US" altLang="ko-KR" sz="2000" dirty="0" err="1" smtClean="0"/>
              <a:t>printf</a:t>
            </a:r>
            <a:r>
              <a:rPr lang="en-US" altLang="ko-KR" sz="2000" dirty="0" smtClean="0"/>
              <a:t>("</a:t>
            </a:r>
            <a:r>
              <a:rPr lang="ko-KR" altLang="en-US" sz="2000" dirty="0" smtClean="0"/>
              <a:t>배열의 요소 </a:t>
            </a:r>
            <a:r>
              <a:rPr lang="en-US" altLang="ko-KR" sz="2000" dirty="0" smtClean="0"/>
              <a:t>array[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</a:t>
            </a:r>
            <a:r>
              <a:rPr lang="en-US" altLang="ko-KR" sz="2000" dirty="0" smtClean="0"/>
              <a:t>]</a:t>
            </a:r>
            <a:r>
              <a:rPr lang="ko-KR" altLang="en-US" sz="2000" dirty="0" smtClean="0"/>
              <a:t>의 값</a:t>
            </a:r>
            <a:r>
              <a:rPr lang="en-US" altLang="ko-KR" sz="2000" dirty="0" smtClean="0"/>
              <a:t>: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 </a:t>
            </a:r>
            <a:r>
              <a:rPr lang="en-US" altLang="ko-KR" sz="2000" dirty="0" smtClean="0"/>
              <a:t>\n", </a:t>
            </a:r>
            <a:r>
              <a:rPr lang="en-US" altLang="ko-KR" sz="2000" b="1" dirty="0" err="1" smtClean="0">
                <a:solidFill>
                  <a:srgbClr val="0000FF"/>
                </a:solidFill>
              </a:rPr>
              <a:t>i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array[</a:t>
            </a:r>
            <a:r>
              <a:rPr lang="en-US" altLang="ko-KR" sz="2000" b="1" dirty="0" err="1" smtClean="0">
                <a:solidFill>
                  <a:srgbClr val="0000FF"/>
                </a:solidFill>
              </a:rPr>
              <a:t>i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]</a:t>
            </a:r>
            <a:r>
              <a:rPr lang="en-US" altLang="ko-KR" sz="2000" dirty="0" smtClean="0"/>
              <a:t>); 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}</a:t>
            </a:r>
          </a:p>
          <a:p>
            <a:r>
              <a:rPr lang="en-US" altLang="ko-KR" sz="2000" dirty="0" smtClean="0"/>
              <a:t>	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printf</a:t>
            </a:r>
            <a:r>
              <a:rPr lang="en-US" altLang="ko-KR" sz="2000" dirty="0" smtClean="0"/>
              <a:t>("</a:t>
            </a:r>
            <a:r>
              <a:rPr lang="ko-KR" altLang="en-US" sz="2000" dirty="0" smtClean="0"/>
              <a:t>총점은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 </a:t>
            </a:r>
            <a:r>
              <a:rPr lang="ko-KR" altLang="en-US" sz="2000" dirty="0" smtClean="0"/>
              <a:t>이고 </a:t>
            </a:r>
            <a:r>
              <a:rPr lang="en-US" altLang="ko-KR" sz="2000" dirty="0" smtClean="0"/>
              <a:t>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total</a:t>
            </a:r>
            <a:r>
              <a:rPr lang="en-US" altLang="ko-KR" sz="2000" dirty="0" smtClean="0"/>
              <a:t>);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printf</a:t>
            </a:r>
            <a:r>
              <a:rPr lang="en-US" altLang="ko-KR" sz="2000" dirty="0" smtClean="0"/>
              <a:t>("</a:t>
            </a:r>
            <a:r>
              <a:rPr lang="ko-KR" altLang="en-US" sz="2000" dirty="0" smtClean="0"/>
              <a:t>평균은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%.2lf </a:t>
            </a:r>
            <a:r>
              <a:rPr lang="ko-KR" altLang="en-US" sz="2000" dirty="0" smtClean="0"/>
              <a:t>입니다</a:t>
            </a:r>
            <a:r>
              <a:rPr lang="en-US" altLang="ko-KR" sz="2000" dirty="0" smtClean="0"/>
              <a:t>\n",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(double)total/3</a:t>
            </a:r>
            <a:r>
              <a:rPr lang="en-US" altLang="ko-KR" sz="2000" dirty="0" smtClean="0"/>
              <a:t>);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return 0;</a:t>
            </a:r>
          </a:p>
          <a:p>
            <a:r>
              <a:rPr lang="en-US" altLang="ko-KR" sz="2000" dirty="0" smtClean="0"/>
              <a:t>}</a:t>
            </a:r>
            <a:endParaRPr lang="ko-KR" altLang="en-US" sz="20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(9/12)---[1-4.c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실습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b="1" dirty="0" smtClean="0"/>
              <a:t>배열 선언 시 주의할 점</a:t>
            </a:r>
            <a:endParaRPr lang="en-US" altLang="ko-KR" sz="2800" b="1" dirty="0" smtClean="0"/>
          </a:p>
          <a:p>
            <a:pPr marL="711450" lvl="1" indent="-457200">
              <a:buFont typeface="+mj-ea"/>
              <a:buAutoNum type="circleNumDbPlain"/>
            </a:pPr>
            <a:r>
              <a:rPr lang="en-US" altLang="ko-KR" sz="2400" dirty="0" smtClean="0"/>
              <a:t>‘</a:t>
            </a:r>
            <a:r>
              <a:rPr lang="ko-KR" altLang="en-US" sz="2400" dirty="0" smtClean="0"/>
              <a:t>배열 요소는 </a:t>
            </a:r>
            <a:r>
              <a:rPr lang="en-US" altLang="ko-KR" sz="2400" b="1" dirty="0" smtClean="0">
                <a:solidFill>
                  <a:srgbClr val="0000FF"/>
                </a:solidFill>
              </a:rPr>
              <a:t>0</a:t>
            </a:r>
            <a:r>
              <a:rPr lang="ko-KR" altLang="en-US" sz="2400" b="1" dirty="0" smtClean="0">
                <a:solidFill>
                  <a:srgbClr val="0000FF"/>
                </a:solidFill>
              </a:rPr>
              <a:t>부터 시작</a:t>
            </a:r>
            <a:r>
              <a:rPr lang="ko-KR" altLang="en-US" sz="2400" dirty="0" smtClean="0"/>
              <a:t>한다</a:t>
            </a:r>
            <a:r>
              <a:rPr lang="en-US" altLang="ko-KR" sz="2400" dirty="0" smtClean="0"/>
              <a:t>.’ </a:t>
            </a:r>
          </a:p>
          <a:p>
            <a:pPr lvl="1"/>
            <a:endParaRPr lang="en-US" altLang="ko-KR" sz="2400" dirty="0" smtClean="0"/>
          </a:p>
          <a:p>
            <a:pPr lvl="1"/>
            <a:endParaRPr lang="en-US" altLang="ko-KR" sz="2400" dirty="0" smtClean="0"/>
          </a:p>
          <a:p>
            <a:pPr lvl="1"/>
            <a:endParaRPr lang="en-US" altLang="ko-KR" sz="240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(10/12)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7224" y="2500306"/>
            <a:ext cx="5643602" cy="3785652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#include &lt;stdio.h&gt;</a:t>
            </a:r>
            <a:endParaRPr lang="ko-KR" altLang="en-US" sz="2000" b="1" dirty="0" smtClean="0"/>
          </a:p>
          <a:p>
            <a:r>
              <a:rPr lang="en-US" sz="2000" b="1" dirty="0" smtClean="0"/>
              <a:t>int main(void)</a:t>
            </a:r>
            <a:endParaRPr lang="ko-KR" altLang="en-US" sz="2000" b="1" dirty="0" smtClean="0"/>
          </a:p>
          <a:p>
            <a:r>
              <a:rPr lang="en-US" sz="2000" b="1" dirty="0" smtClean="0"/>
              <a:t>{</a:t>
            </a:r>
            <a:endParaRPr lang="ko-KR" altLang="en-US" sz="2000" b="1" dirty="0" smtClean="0"/>
          </a:p>
          <a:p>
            <a:r>
              <a:rPr lang="en-US" sz="2000" b="1" dirty="0" smtClean="0"/>
              <a:t>   int array[2];   // </a:t>
            </a:r>
            <a:r>
              <a:rPr lang="ko-KR" altLang="en-US" sz="2000" b="1" dirty="0" smtClean="0"/>
              <a:t>배열 길이는 </a:t>
            </a:r>
            <a:r>
              <a:rPr lang="en-US" sz="2000" b="1" dirty="0" smtClean="0"/>
              <a:t>2</a:t>
            </a:r>
            <a:endParaRPr lang="ko-KR" altLang="en-US" sz="2000" b="1" dirty="0" smtClean="0"/>
          </a:p>
          <a:p>
            <a:r>
              <a:rPr lang="en-US" sz="2000" b="1" dirty="0" smtClean="0"/>
              <a:t>	</a:t>
            </a:r>
            <a:endParaRPr lang="ko-KR" altLang="en-US" sz="2000" b="1" dirty="0" smtClean="0"/>
          </a:p>
          <a:p>
            <a:r>
              <a:rPr lang="en-US" sz="2000" b="1" dirty="0" smtClean="0"/>
              <a:t>   array[0]=1;   // </a:t>
            </a:r>
            <a:r>
              <a:rPr lang="ko-KR" altLang="en-US" sz="2000" b="1" dirty="0" smtClean="0"/>
              <a:t>배열 요소는</a:t>
            </a:r>
            <a:r>
              <a:rPr lang="en-US" sz="2000" b="1" dirty="0" smtClean="0"/>
              <a:t> 0</a:t>
            </a:r>
            <a:r>
              <a:rPr lang="ko-KR" altLang="en-US" sz="2000" b="1" dirty="0" smtClean="0"/>
              <a:t>부터 시작</a:t>
            </a:r>
          </a:p>
          <a:p>
            <a:r>
              <a:rPr lang="en-US" sz="2000" b="1" dirty="0" smtClean="0"/>
              <a:t>   array[1]=2;   </a:t>
            </a:r>
            <a:endParaRPr lang="ko-KR" altLang="en-US" sz="2000" b="1" dirty="0" smtClean="0"/>
          </a:p>
          <a:p>
            <a:r>
              <a:rPr lang="en-US" sz="2000" b="1" dirty="0" smtClean="0"/>
              <a:t>   </a:t>
            </a:r>
            <a:r>
              <a:rPr lang="en-US" sz="2000" b="1" dirty="0" smtClean="0">
                <a:solidFill>
                  <a:srgbClr val="FF0000"/>
                </a:solidFill>
              </a:rPr>
              <a:t>array[2]=3;  //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에러</a:t>
            </a:r>
          </a:p>
          <a:p>
            <a:r>
              <a:rPr lang="en-US" sz="2000" b="1" dirty="0" smtClean="0"/>
              <a:t>	</a:t>
            </a:r>
            <a:endParaRPr lang="ko-KR" altLang="en-US" sz="2000" b="1" dirty="0" smtClean="0"/>
          </a:p>
          <a:p>
            <a:r>
              <a:rPr lang="en-US" sz="2000" b="1" dirty="0" smtClean="0"/>
              <a:t>   return 0;</a:t>
            </a:r>
            <a:endParaRPr lang="ko-KR" altLang="en-US" sz="2000" b="1" dirty="0" smtClean="0"/>
          </a:p>
          <a:p>
            <a:r>
              <a:rPr lang="en-US" sz="2000" b="1" dirty="0" smtClean="0"/>
              <a:t>}</a:t>
            </a:r>
            <a:endParaRPr lang="ko-KR" altLang="en-US" sz="2000" b="1" dirty="0" smtClean="0"/>
          </a:p>
          <a:p>
            <a:endParaRPr lang="ko-KR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b="1" dirty="0" smtClean="0"/>
              <a:t>배열 선언 시 주의할 점</a:t>
            </a:r>
            <a:endParaRPr lang="en-US" altLang="ko-KR" sz="2800" b="1" dirty="0" smtClean="0"/>
          </a:p>
          <a:p>
            <a:pPr marL="711450" lvl="1" indent="-457200">
              <a:buNone/>
            </a:pPr>
            <a:r>
              <a:rPr lang="en-US" altLang="ko-KR" sz="2400" b="1" dirty="0" smtClean="0">
                <a:solidFill>
                  <a:srgbClr val="0000FF"/>
                </a:solidFill>
              </a:rPr>
              <a:t>②‘</a:t>
            </a:r>
            <a:r>
              <a:rPr lang="ko-KR" altLang="en-US" sz="2400" b="1" dirty="0" smtClean="0">
                <a:solidFill>
                  <a:srgbClr val="0000FF"/>
                </a:solidFill>
              </a:rPr>
              <a:t>배열 초기화를 중괄호로 할 때 배열의 선언과 초기화가 개별적으로 이루어져서는 안 된다</a:t>
            </a:r>
            <a:r>
              <a:rPr lang="en-US" altLang="ko-KR" sz="2400" b="1" dirty="0" smtClean="0">
                <a:solidFill>
                  <a:srgbClr val="0000FF"/>
                </a:solidFill>
              </a:rPr>
              <a:t>.’</a:t>
            </a:r>
          </a:p>
          <a:p>
            <a:pPr lvl="1"/>
            <a:endParaRPr lang="en-US" altLang="ko-KR" sz="2400" dirty="0" smtClean="0"/>
          </a:p>
          <a:p>
            <a:pPr lvl="1"/>
            <a:endParaRPr lang="en-US" altLang="ko-KR" sz="2400" dirty="0" smtClean="0"/>
          </a:p>
          <a:p>
            <a:pPr lvl="1"/>
            <a:endParaRPr lang="en-US" altLang="ko-KR" sz="240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(11/12)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5786" y="2787190"/>
            <a:ext cx="6643734" cy="2862322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#include &lt;stdio.h&gt;</a:t>
            </a:r>
            <a:endParaRPr lang="ko-KR" altLang="en-US" sz="2000" b="1" dirty="0" smtClean="0"/>
          </a:p>
          <a:p>
            <a:r>
              <a:rPr lang="en-US" sz="2000" b="1" dirty="0" smtClean="0"/>
              <a:t>int main(void)</a:t>
            </a:r>
            <a:endParaRPr lang="ko-KR" altLang="en-US" sz="2000" b="1" dirty="0" smtClean="0"/>
          </a:p>
          <a:p>
            <a:r>
              <a:rPr lang="en-US" sz="2000" b="1" dirty="0" smtClean="0"/>
              <a:t>{</a:t>
            </a:r>
            <a:endParaRPr lang="ko-KR" altLang="en-US" sz="2000" b="1" dirty="0" smtClean="0"/>
          </a:p>
          <a:p>
            <a:r>
              <a:rPr lang="en-US" sz="2000" b="1" dirty="0" smtClean="0"/>
              <a:t>  int array1[3]={10, 20, 30};   // </a:t>
            </a:r>
            <a:r>
              <a:rPr lang="ko-KR" altLang="en-US" sz="2000" b="1" dirty="0" smtClean="0"/>
              <a:t>정상적인 초기화 방법</a:t>
            </a:r>
          </a:p>
          <a:p>
            <a:r>
              <a:rPr lang="en-US" sz="2000" b="1" dirty="0" smtClean="0"/>
              <a:t>  int array2[3];</a:t>
            </a:r>
            <a:endParaRPr lang="ko-KR" altLang="en-US" sz="2000" b="1" dirty="0" smtClean="0"/>
          </a:p>
          <a:p>
            <a:r>
              <a:rPr lang="en-US" sz="2000" b="1" dirty="0" smtClean="0"/>
              <a:t>  </a:t>
            </a:r>
            <a:r>
              <a:rPr lang="en-US" sz="2000" b="1" dirty="0" smtClean="0">
                <a:solidFill>
                  <a:srgbClr val="FF0000"/>
                </a:solidFill>
              </a:rPr>
              <a:t>array2={10, 20, 30};	   //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에러 발생</a:t>
            </a:r>
          </a:p>
          <a:p>
            <a:r>
              <a:rPr lang="en-US" sz="2000" b="1" dirty="0" smtClean="0"/>
              <a:t>	</a:t>
            </a:r>
            <a:endParaRPr lang="ko-KR" altLang="en-US" sz="2000" b="1" dirty="0" smtClean="0"/>
          </a:p>
          <a:p>
            <a:r>
              <a:rPr lang="en-US" sz="2000" b="1" dirty="0" smtClean="0"/>
              <a:t>  return 0;</a:t>
            </a:r>
            <a:endParaRPr lang="ko-KR" altLang="en-US" sz="2000" b="1" dirty="0" smtClean="0"/>
          </a:p>
          <a:p>
            <a:r>
              <a:rPr lang="en-US" sz="2000" b="1" dirty="0" smtClean="0"/>
              <a:t>}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b="1" dirty="0" smtClean="0"/>
              <a:t>배열 선언 시 주의할 점</a:t>
            </a:r>
            <a:endParaRPr lang="en-US" altLang="ko-KR" sz="2800" b="1" dirty="0" smtClean="0"/>
          </a:p>
          <a:p>
            <a:pPr marL="711450" lvl="1" indent="-457200">
              <a:buNone/>
            </a:pPr>
            <a:r>
              <a:rPr lang="en-US" altLang="ko-KR" sz="2400" b="1" dirty="0" smtClean="0">
                <a:solidFill>
                  <a:srgbClr val="0000FF"/>
                </a:solidFill>
              </a:rPr>
              <a:t>③‘</a:t>
            </a:r>
            <a:r>
              <a:rPr lang="ko-KR" altLang="en-US" sz="2400" b="1" dirty="0" smtClean="0">
                <a:solidFill>
                  <a:srgbClr val="0000FF"/>
                </a:solidFill>
              </a:rPr>
              <a:t>배열 길이</a:t>
            </a:r>
            <a:r>
              <a:rPr lang="ko-KR" altLang="en-US" sz="2400" dirty="0" smtClean="0"/>
              <a:t>를 변수로 설정하면 안 된다</a:t>
            </a:r>
            <a:r>
              <a:rPr lang="en-US" altLang="ko-KR" sz="2400" dirty="0" smtClean="0"/>
              <a:t>.‘</a:t>
            </a:r>
          </a:p>
          <a:p>
            <a:pPr marL="711450" lvl="1" indent="-457200">
              <a:buNone/>
            </a:pPr>
            <a:r>
              <a:rPr lang="en-US" altLang="ko-KR" sz="2400" b="1" dirty="0" smtClean="0">
                <a:solidFill>
                  <a:srgbClr val="0000FF"/>
                </a:solidFill>
              </a:rPr>
              <a:t>	- ‘</a:t>
            </a:r>
            <a:r>
              <a:rPr lang="ko-KR" altLang="en-US" sz="2400" b="1" dirty="0" smtClean="0">
                <a:solidFill>
                  <a:srgbClr val="0000FF"/>
                </a:solidFill>
              </a:rPr>
              <a:t>배열의 길이는 </a:t>
            </a:r>
            <a:r>
              <a:rPr lang="ko-KR" altLang="en-US" sz="2200" b="1" dirty="0" smtClean="0">
                <a:solidFill>
                  <a:srgbClr val="0000FF"/>
                </a:solidFill>
              </a:rPr>
              <a:t>상수로 설정</a:t>
            </a:r>
            <a:r>
              <a:rPr lang="ko-KR" altLang="en-US" sz="2200" dirty="0" smtClean="0"/>
              <a:t>해야 한다</a:t>
            </a:r>
            <a:r>
              <a:rPr lang="en-US" altLang="ko-KR" sz="2200" dirty="0" smtClean="0"/>
              <a:t>.’</a:t>
            </a:r>
          </a:p>
          <a:p>
            <a:pPr lvl="1"/>
            <a:endParaRPr lang="en-US" altLang="ko-KR" sz="2400" dirty="0" smtClean="0"/>
          </a:p>
          <a:p>
            <a:pPr lvl="1"/>
            <a:endParaRPr lang="en-US" altLang="ko-KR" sz="2400" dirty="0" smtClean="0"/>
          </a:p>
          <a:p>
            <a:pPr lvl="1"/>
            <a:endParaRPr lang="en-US" altLang="ko-KR" sz="240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(12/12)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8362" y="2787190"/>
            <a:ext cx="8858280" cy="3785652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#include &lt;stdio.h&gt;</a:t>
            </a:r>
            <a:endParaRPr lang="ko-KR" altLang="en-US" sz="2000" dirty="0" smtClean="0"/>
          </a:p>
          <a:p>
            <a:r>
              <a:rPr lang="en-US" sz="2000" dirty="0" smtClean="0"/>
              <a:t>#define MAX 10          </a:t>
            </a:r>
            <a:r>
              <a:rPr lang="en-US" sz="2000" b="1" dirty="0" smtClean="0"/>
              <a:t>// </a:t>
            </a:r>
            <a:r>
              <a:rPr lang="ko-KR" altLang="en-US" sz="2000" b="1" dirty="0" smtClean="0"/>
              <a:t>심볼릭 상수 선언</a:t>
            </a:r>
            <a:endParaRPr lang="ko-KR" altLang="en-US" sz="2000" dirty="0" smtClean="0"/>
          </a:p>
          <a:p>
            <a:r>
              <a:rPr lang="en-US" sz="2000" dirty="0" smtClean="0"/>
              <a:t>int main(void)</a:t>
            </a:r>
            <a:endParaRPr lang="ko-KR" altLang="en-US" sz="2000" dirty="0" smtClean="0"/>
          </a:p>
          <a:p>
            <a:r>
              <a:rPr lang="en-US" sz="2000" dirty="0" smtClean="0"/>
              <a:t>{</a:t>
            </a:r>
            <a:endParaRPr lang="ko-KR" altLang="en-US" sz="2000" dirty="0" smtClean="0"/>
          </a:p>
          <a:p>
            <a:r>
              <a:rPr lang="en-US" sz="2000" b="1" dirty="0" smtClean="0">
                <a:solidFill>
                  <a:srgbClr val="FF0000"/>
                </a:solidFill>
              </a:rPr>
              <a:t>   int a=3;</a:t>
            </a:r>
            <a:endParaRPr lang="ko-KR" altLang="en-US" sz="2000" b="1" dirty="0" smtClean="0">
              <a:solidFill>
                <a:srgbClr val="FF0000"/>
              </a:solidFill>
            </a:endParaRPr>
          </a:p>
          <a:p>
            <a:r>
              <a:rPr lang="en-US" sz="2000" dirty="0" smtClean="0"/>
              <a:t>   const int SIZE=20;	</a:t>
            </a:r>
            <a:r>
              <a:rPr lang="en-US" sz="2000" b="1" dirty="0" smtClean="0"/>
              <a:t>// </a:t>
            </a:r>
            <a:r>
              <a:rPr lang="ko-KR" altLang="en-US" sz="2000" b="1" dirty="0" smtClean="0"/>
              <a:t>심볼릭 상수 선언</a:t>
            </a:r>
            <a:endParaRPr lang="ko-KR" altLang="en-US" sz="2000" dirty="0" smtClean="0"/>
          </a:p>
          <a:p>
            <a:r>
              <a:rPr lang="en-US" sz="2000" dirty="0" smtClean="0"/>
              <a:t>   int array1[MAX];	</a:t>
            </a:r>
            <a:r>
              <a:rPr lang="en-US" sz="2000" b="1" dirty="0" smtClean="0"/>
              <a:t>// </a:t>
            </a:r>
            <a:r>
              <a:rPr lang="ko-KR" altLang="en-US" sz="2000" b="1" dirty="0" smtClean="0"/>
              <a:t>정상</a:t>
            </a:r>
            <a:r>
              <a:rPr lang="en-US" sz="2000" b="1" dirty="0" smtClean="0"/>
              <a:t>: </a:t>
            </a:r>
            <a:r>
              <a:rPr lang="ko-KR" altLang="en-US" sz="2000" b="1" dirty="0" smtClean="0"/>
              <a:t>배열 길이를 심볼릭 상수로 설정</a:t>
            </a:r>
            <a:endParaRPr lang="ko-KR" altLang="en-US" sz="2000" dirty="0" smtClean="0"/>
          </a:p>
          <a:p>
            <a:r>
              <a:rPr lang="en-US" sz="2000" dirty="0" smtClean="0"/>
              <a:t>   int array2[SIZE];	</a:t>
            </a:r>
            <a:r>
              <a:rPr lang="en-US" sz="2000" b="1" dirty="0" smtClean="0"/>
              <a:t>// </a:t>
            </a:r>
            <a:r>
              <a:rPr lang="ko-KR" altLang="en-US" sz="2000" b="1" dirty="0" smtClean="0"/>
              <a:t>정상</a:t>
            </a:r>
            <a:r>
              <a:rPr lang="en-US" sz="2000" b="1" dirty="0" smtClean="0"/>
              <a:t>: </a:t>
            </a:r>
            <a:r>
              <a:rPr lang="ko-KR" altLang="en-US" sz="2000" b="1" dirty="0" smtClean="0"/>
              <a:t>배열 길이를 심볼릭 상수로 설정</a:t>
            </a:r>
            <a:endParaRPr lang="ko-KR" altLang="en-US" sz="2000" dirty="0" smtClean="0"/>
          </a:p>
          <a:p>
            <a:r>
              <a:rPr lang="en-US" sz="2000" b="1" dirty="0" smtClean="0">
                <a:solidFill>
                  <a:srgbClr val="FF0000"/>
                </a:solidFill>
              </a:rPr>
              <a:t>   int array3[a];		//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에러</a:t>
            </a:r>
            <a:r>
              <a:rPr lang="en-US" sz="2000" b="1" dirty="0" smtClean="0">
                <a:solidFill>
                  <a:srgbClr val="FF0000"/>
                </a:solidFill>
              </a:rPr>
              <a:t>: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배열 길이를 변수로 설정</a:t>
            </a:r>
          </a:p>
          <a:p>
            <a:r>
              <a:rPr lang="en-US" sz="2000" dirty="0" smtClean="0"/>
              <a:t>	</a:t>
            </a:r>
            <a:endParaRPr lang="ko-KR" altLang="en-US" sz="2000" dirty="0" smtClean="0"/>
          </a:p>
          <a:p>
            <a:r>
              <a:rPr lang="en-US" sz="2000" dirty="0" smtClean="0"/>
              <a:t>   return 0;</a:t>
            </a:r>
            <a:endParaRPr lang="ko-KR" altLang="en-US" sz="2000" dirty="0" smtClean="0"/>
          </a:p>
          <a:p>
            <a:r>
              <a:rPr lang="en-US" sz="2000" dirty="0" smtClean="0"/>
              <a:t>}</a:t>
            </a:r>
            <a:endParaRPr lang="ko-KR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>
            <a:spLocks noChangeArrowheads="1"/>
          </p:cNvSpPr>
          <p:nvPr/>
        </p:nvSpPr>
        <p:spPr bwMode="gray">
          <a:xfrm>
            <a:off x="0" y="3357562"/>
            <a:ext cx="9143999" cy="71438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145086">
                  <a:gamma/>
                  <a:shade val="46275"/>
                  <a:invGamma/>
                </a:srgbClr>
              </a:gs>
              <a:gs pos="50000">
                <a:srgbClr val="145086"/>
              </a:gs>
              <a:gs pos="100000">
                <a:srgbClr val="145086">
                  <a:gamma/>
                  <a:shade val="46275"/>
                  <a:invGamma/>
                </a:srgbClr>
              </a:gs>
            </a:gsLst>
            <a:lin ang="5400000" scaled="1"/>
          </a:gradFill>
          <a:ln w="38100">
            <a:solidFill>
              <a:srgbClr val="FFFFFF"/>
            </a:solidFill>
            <a:round/>
            <a:headEnd/>
            <a:tailEnd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kumimoji="1" lang="ko-KR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  <a:ea typeface="굴림" charset="-127"/>
              </a:rPr>
              <a:t> </a:t>
            </a:r>
            <a:r>
              <a:rPr kumimoji="1" lang="en-US" altLang="ko-KR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1.2</a:t>
            </a:r>
            <a:r>
              <a:rPr kumimoji="1" lang="en-US" altLang="ko-KR" sz="3200" b="1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 1</a:t>
            </a:r>
            <a:r>
              <a:rPr kumimoji="1" lang="ko-KR" altLang="en-US" sz="3200" b="1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차원 배열의 주소와 값의 참조</a:t>
            </a:r>
            <a:endParaRPr kumimoji="1" lang="en-US" altLang="ko-KR" sz="32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ea typeface="굴림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(1/12)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 smtClean="0">
                <a:solidFill>
                  <a:schemeClr val="accent6">
                    <a:lumMod val="75000"/>
                  </a:schemeClr>
                </a:solidFill>
              </a:rPr>
              <a:t>‘&amp;</a:t>
            </a:r>
            <a:r>
              <a:rPr lang="ko-KR" altLang="en-US" b="1" dirty="0" smtClean="0">
                <a:solidFill>
                  <a:schemeClr val="accent6">
                    <a:lumMod val="75000"/>
                  </a:schemeClr>
                </a:solidFill>
              </a:rPr>
              <a:t>는 주소를 참조하는 연산자이다</a:t>
            </a:r>
            <a:r>
              <a:rPr lang="en-US" altLang="ko-KR" b="1" dirty="0" smtClean="0">
                <a:solidFill>
                  <a:schemeClr val="accent6">
                    <a:lumMod val="75000"/>
                  </a:schemeClr>
                </a:solidFill>
              </a:rPr>
              <a:t>.’</a:t>
            </a:r>
          </a:p>
          <a:p>
            <a:pPr lvl="1"/>
            <a:r>
              <a:rPr lang="en-US" altLang="ko-KR" sz="2400" b="1" dirty="0" smtClean="0"/>
              <a:t>&amp; </a:t>
            </a:r>
            <a:r>
              <a:rPr lang="ko-KR" altLang="en-US" sz="2400" b="1" dirty="0" smtClean="0"/>
              <a:t>연산자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주소 연산자</a:t>
            </a:r>
            <a:r>
              <a:rPr lang="en-US" altLang="ko-KR" sz="2400" b="1" dirty="0" smtClean="0"/>
              <a:t>)</a:t>
            </a:r>
          </a:p>
          <a:p>
            <a:pPr lvl="2"/>
            <a:r>
              <a:rPr lang="ko-KR" altLang="en-US" sz="2400" b="1" dirty="0" smtClean="0"/>
              <a:t>메모리 공간의 </a:t>
            </a:r>
            <a:r>
              <a:rPr lang="ko-KR" altLang="en-US" sz="2400" b="1" dirty="0" smtClean="0">
                <a:solidFill>
                  <a:srgbClr val="0000FF"/>
                </a:solidFill>
              </a:rPr>
              <a:t>주소</a:t>
            </a:r>
            <a:r>
              <a:rPr lang="ko-KR" altLang="en-US" sz="2400" b="1" dirty="0" smtClean="0"/>
              <a:t>를 표현</a:t>
            </a:r>
            <a:endParaRPr lang="en-US" altLang="ko-KR" sz="2400" b="1" dirty="0" smtClean="0"/>
          </a:p>
          <a:p>
            <a:pPr lvl="2"/>
            <a:endParaRPr lang="en-US" altLang="ko-KR" dirty="0" smtClean="0"/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70306" y="3475938"/>
          <a:ext cx="9001156" cy="19202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786182"/>
                <a:gridCol w="5214974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</a:rPr>
                        <a:t>변수의 주소 표현</a:t>
                      </a:r>
                      <a:endParaRPr lang="ko-KR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</a:rPr>
                        <a:t>배열의 주소 표현</a:t>
                      </a:r>
                      <a:endParaRPr lang="ko-KR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사용법</a:t>
                      </a:r>
                      <a:r>
                        <a:rPr lang="en-US" altLang="ko-KR" sz="2400" dirty="0" smtClean="0"/>
                        <a:t>: </a:t>
                      </a:r>
                      <a:r>
                        <a:rPr lang="en-US" altLang="ko-KR" sz="2400" b="1" dirty="0" smtClean="0">
                          <a:solidFill>
                            <a:srgbClr val="0000FF"/>
                          </a:solidFill>
                        </a:rPr>
                        <a:t>&amp;</a:t>
                      </a:r>
                      <a:r>
                        <a:rPr lang="ko-KR" altLang="en-US" sz="2400" dirty="0" smtClean="0"/>
                        <a:t>변수이름</a:t>
                      </a:r>
                      <a:endParaRPr lang="ko-KR" alt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사용법</a:t>
                      </a:r>
                      <a:r>
                        <a:rPr lang="en-US" altLang="ko-KR" sz="2400" dirty="0" smtClean="0"/>
                        <a:t>: </a:t>
                      </a:r>
                      <a:r>
                        <a:rPr lang="en-US" altLang="ko-KR" sz="2400" b="1" dirty="0" smtClean="0">
                          <a:solidFill>
                            <a:srgbClr val="0000FF"/>
                          </a:solidFill>
                        </a:rPr>
                        <a:t>&amp;</a:t>
                      </a:r>
                      <a:r>
                        <a:rPr lang="ko-KR" altLang="en-US" sz="2400" dirty="0" smtClean="0"/>
                        <a:t>배열 요소의 위치</a:t>
                      </a:r>
                      <a:endParaRPr lang="ko-KR" altLang="en-US" sz="2400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/>
                        <a:t>int</a:t>
                      </a:r>
                      <a:r>
                        <a:rPr lang="en-US" altLang="ko-KR" sz="2000" baseline="0" dirty="0" smtClean="0"/>
                        <a:t> a=10, b=20;</a:t>
                      </a:r>
                    </a:p>
                    <a:p>
                      <a:pPr latinLnBrk="1"/>
                      <a:r>
                        <a:rPr lang="en-US" altLang="ko-KR" sz="2000" baseline="0" dirty="0" smtClean="0"/>
                        <a:t>printf(“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%x</a:t>
                      </a:r>
                      <a:r>
                        <a:rPr lang="en-US" altLang="ko-KR" sz="2000" baseline="0" dirty="0" smtClean="0"/>
                        <a:t> \n”, 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&amp;a</a:t>
                      </a:r>
                      <a:r>
                        <a:rPr lang="en-US" altLang="ko-KR" sz="2000" baseline="0" dirty="0" smtClean="0"/>
                        <a:t>);  </a:t>
                      </a:r>
                      <a:r>
                        <a:rPr lang="en-US" altLang="ko-KR" sz="1600" baseline="0" dirty="0" smtClean="0"/>
                        <a:t>// a</a:t>
                      </a:r>
                      <a:r>
                        <a:rPr lang="ko-KR" altLang="en-US" sz="1600" baseline="0" dirty="0" smtClean="0"/>
                        <a:t>의 주소</a:t>
                      </a:r>
                      <a:endParaRPr lang="en-US" altLang="ko-KR" sz="1600" baseline="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aseline="0" dirty="0" smtClean="0"/>
                        <a:t>printf(“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%x</a:t>
                      </a:r>
                      <a:r>
                        <a:rPr lang="en-US" altLang="ko-KR" sz="2000" baseline="0" dirty="0" smtClean="0"/>
                        <a:t> \n”, 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&amp;b</a:t>
                      </a:r>
                      <a:r>
                        <a:rPr lang="en-US" altLang="ko-KR" sz="2000" baseline="0" dirty="0" smtClean="0"/>
                        <a:t>);  </a:t>
                      </a:r>
                      <a:r>
                        <a:rPr lang="en-US" altLang="ko-KR" sz="1600" baseline="0" dirty="0" smtClean="0"/>
                        <a:t>// b</a:t>
                      </a:r>
                      <a:r>
                        <a:rPr lang="ko-KR" altLang="en-US" sz="1600" baseline="0" dirty="0" smtClean="0"/>
                        <a:t>의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주소</a:t>
                      </a:r>
                      <a:r>
                        <a:rPr lang="en-US" altLang="ko-KR" sz="1600" baseline="0" dirty="0" smtClean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/>
                        <a:t>int</a:t>
                      </a:r>
                      <a:r>
                        <a:rPr lang="en-US" altLang="ko-KR" sz="2000" baseline="0" dirty="0" smtClean="0"/>
                        <a:t> array[2] = {10, 20};</a:t>
                      </a:r>
                    </a:p>
                    <a:p>
                      <a:pPr latinLnBrk="1"/>
                      <a:r>
                        <a:rPr lang="en-US" altLang="ko-KR" sz="2000" baseline="0" dirty="0" smtClean="0"/>
                        <a:t>printf(“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%x</a:t>
                      </a:r>
                      <a:r>
                        <a:rPr lang="en-US" altLang="ko-KR" sz="2000" baseline="0" dirty="0" smtClean="0"/>
                        <a:t> \n”, 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&amp;array[0]</a:t>
                      </a:r>
                      <a:r>
                        <a:rPr lang="en-US" altLang="ko-KR" sz="2000" baseline="0" dirty="0" smtClean="0"/>
                        <a:t>);  </a:t>
                      </a:r>
                      <a:r>
                        <a:rPr lang="en-US" altLang="ko-KR" sz="1600" baseline="0" dirty="0" smtClean="0"/>
                        <a:t>// array[0]</a:t>
                      </a:r>
                      <a:r>
                        <a:rPr lang="ko-KR" altLang="en-US" sz="1600" baseline="0" dirty="0" smtClean="0"/>
                        <a:t>의 주소</a:t>
                      </a:r>
                      <a:endParaRPr lang="en-US" altLang="ko-KR" sz="1600" baseline="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aseline="0" dirty="0" smtClean="0"/>
                        <a:t>printf(“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%x</a:t>
                      </a:r>
                      <a:r>
                        <a:rPr lang="en-US" altLang="ko-KR" sz="2000" baseline="0" dirty="0" smtClean="0"/>
                        <a:t> \n”, 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&amp;array[1]</a:t>
                      </a:r>
                      <a:r>
                        <a:rPr lang="en-US" altLang="ko-KR" sz="2000" baseline="0" dirty="0" smtClean="0"/>
                        <a:t>);  </a:t>
                      </a:r>
                      <a:r>
                        <a:rPr lang="en-US" altLang="ko-KR" sz="1600" baseline="0" dirty="0" smtClean="0"/>
                        <a:t>// array[1]</a:t>
                      </a:r>
                      <a:r>
                        <a:rPr lang="ko-KR" altLang="en-US" sz="1600" baseline="0" dirty="0" smtClean="0"/>
                        <a:t>의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주소</a:t>
                      </a:r>
                      <a:endParaRPr lang="ko-KR" altLang="en-US" sz="16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None/>
            </a:pPr>
            <a:r>
              <a:rPr lang="en-US" altLang="ko-KR" dirty="0" smtClean="0"/>
              <a:t> 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(2/12)---[1-5.c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실습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510" y="1214422"/>
            <a:ext cx="9065046" cy="3477875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#include&lt;</a:t>
            </a:r>
            <a:r>
              <a:rPr lang="en-US" altLang="ko-KR" sz="2000" dirty="0" err="1" smtClean="0"/>
              <a:t>stdio.h</a:t>
            </a:r>
            <a:r>
              <a:rPr lang="en-US" altLang="ko-KR" sz="2000" dirty="0" smtClean="0"/>
              <a:t>&gt;</a:t>
            </a:r>
          </a:p>
          <a:p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main(void)</a:t>
            </a:r>
          </a:p>
          <a:p>
            <a:r>
              <a:rPr lang="en-US" altLang="ko-KR" sz="2000" dirty="0" smtClean="0"/>
              <a:t>{</a:t>
            </a:r>
          </a:p>
          <a:p>
            <a:r>
              <a:rPr lang="en-US" altLang="ko-KR" sz="2000" dirty="0" smtClean="0"/>
              <a:t>   int   array1[3] = {1,2,3};</a:t>
            </a:r>
          </a:p>
          <a:p>
            <a:r>
              <a:rPr lang="en-US" altLang="ko-KR" sz="2000" dirty="0" smtClean="0"/>
              <a:t>   char array2[3] = {'A','B','C'};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printf("</a:t>
            </a:r>
            <a:r>
              <a:rPr lang="en-US" altLang="ko-KR" sz="2000" dirty="0" smtClean="0">
                <a:solidFill>
                  <a:srgbClr val="FF0000"/>
                </a:solidFill>
              </a:rPr>
              <a:t>%x %x %x </a:t>
            </a:r>
            <a:r>
              <a:rPr lang="en-US" altLang="ko-KR" sz="2000" dirty="0" smtClean="0"/>
              <a:t>\n",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&amp;array1[0]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&amp;array1[1]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&amp;array1[2]</a:t>
            </a:r>
            <a:r>
              <a:rPr lang="en-US" altLang="ko-KR" sz="2000" dirty="0" smtClean="0"/>
              <a:t>); </a:t>
            </a:r>
          </a:p>
          <a:p>
            <a:r>
              <a:rPr lang="en-US" altLang="ko-KR" sz="2000" dirty="0" smtClean="0"/>
              <a:t>   printf("</a:t>
            </a:r>
            <a:r>
              <a:rPr lang="en-US" altLang="ko-KR" sz="2000" dirty="0" smtClean="0">
                <a:solidFill>
                  <a:srgbClr val="FF0000"/>
                </a:solidFill>
              </a:rPr>
              <a:t>%x %x %x</a:t>
            </a:r>
            <a:r>
              <a:rPr lang="en-US" altLang="ko-KR" sz="2000" dirty="0" smtClean="0">
                <a:solidFill>
                  <a:srgbClr val="00B050"/>
                </a:solidFill>
              </a:rPr>
              <a:t> </a:t>
            </a:r>
            <a:r>
              <a:rPr lang="en-US" altLang="ko-KR" sz="2000" dirty="0" smtClean="0"/>
              <a:t>\n",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&amp;array2[0]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&amp;array2[1]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&amp;array2[2]</a:t>
            </a:r>
            <a:r>
              <a:rPr lang="en-US" altLang="ko-KR" sz="2000" dirty="0" smtClean="0"/>
              <a:t>); </a:t>
            </a:r>
            <a:endParaRPr lang="ko-KR" altLang="en-US" sz="2000" dirty="0" smtClean="0"/>
          </a:p>
          <a:p>
            <a:endParaRPr lang="ko-KR" altLang="en-US" sz="2000" dirty="0" smtClean="0"/>
          </a:p>
          <a:p>
            <a:r>
              <a:rPr lang="ko-KR" altLang="en-US" sz="2000" dirty="0" smtClean="0"/>
              <a:t>   </a:t>
            </a:r>
            <a:r>
              <a:rPr lang="en-US" altLang="ko-KR" sz="2000" dirty="0" smtClean="0"/>
              <a:t>return 0;</a:t>
            </a:r>
          </a:p>
          <a:p>
            <a:r>
              <a:rPr lang="en-US" altLang="ko-KR" sz="2000" dirty="0" smtClean="0"/>
              <a:t>}</a:t>
            </a:r>
            <a:endParaRPr lang="ko-KR" altLang="en-US" sz="2000" dirty="0"/>
          </a:p>
        </p:txBody>
      </p:sp>
      <p:grpSp>
        <p:nvGrpSpPr>
          <p:cNvPr id="82" name="그룹 81"/>
          <p:cNvGrpSpPr/>
          <p:nvPr/>
        </p:nvGrpSpPr>
        <p:grpSpPr>
          <a:xfrm>
            <a:off x="400701" y="4815350"/>
            <a:ext cx="3918704" cy="1814978"/>
            <a:chOff x="750099" y="4614418"/>
            <a:chExt cx="4026042" cy="1814978"/>
          </a:xfrm>
        </p:grpSpPr>
        <p:grpSp>
          <p:nvGrpSpPr>
            <p:cNvPr id="77" name="그룹 76"/>
            <p:cNvGrpSpPr/>
            <p:nvPr/>
          </p:nvGrpSpPr>
          <p:grpSpPr>
            <a:xfrm>
              <a:off x="750099" y="4614418"/>
              <a:ext cx="4026042" cy="1814978"/>
              <a:chOff x="3464743" y="4614418"/>
              <a:chExt cx="4026042" cy="1814978"/>
            </a:xfrm>
          </p:grpSpPr>
          <p:grpSp>
            <p:nvGrpSpPr>
              <p:cNvPr id="76" name="그룹 75"/>
              <p:cNvGrpSpPr/>
              <p:nvPr/>
            </p:nvGrpSpPr>
            <p:grpSpPr>
              <a:xfrm>
                <a:off x="3464743" y="4614418"/>
                <a:ext cx="4026042" cy="1814978"/>
                <a:chOff x="3464743" y="4614418"/>
                <a:chExt cx="4026042" cy="1814978"/>
              </a:xfrm>
            </p:grpSpPr>
            <p:sp>
              <p:nvSpPr>
                <p:cNvPr id="59" name="직사각형 58"/>
                <p:cNvSpPr/>
                <p:nvPr/>
              </p:nvSpPr>
              <p:spPr>
                <a:xfrm>
                  <a:off x="4857753" y="4786322"/>
                  <a:ext cx="1427163" cy="1643074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3200" dirty="0" smtClean="0"/>
                    <a:t>1</a:t>
                  </a:r>
                </a:p>
                <a:p>
                  <a:pPr algn="ctr"/>
                  <a:r>
                    <a:rPr lang="en-US" altLang="ko-KR" sz="3200" dirty="0" smtClean="0"/>
                    <a:t>2</a:t>
                  </a:r>
                </a:p>
                <a:p>
                  <a:pPr algn="ctr"/>
                  <a:r>
                    <a:rPr lang="en-US" altLang="ko-KR" sz="3200" dirty="0" smtClean="0"/>
                    <a:t>3</a:t>
                  </a:r>
                </a:p>
              </p:txBody>
            </p:sp>
            <p:sp>
              <p:nvSpPr>
                <p:cNvPr id="74" name="TextBox 144"/>
                <p:cNvSpPr txBox="1"/>
                <p:nvPr/>
              </p:nvSpPr>
              <p:spPr>
                <a:xfrm>
                  <a:off x="3464743" y="4614418"/>
                  <a:ext cx="140843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b="1" dirty="0" smtClean="0"/>
                    <a:t>&amp;array1[0]</a:t>
                  </a:r>
                  <a:endParaRPr lang="ko-KR" altLang="en-US" b="1" dirty="0"/>
                </a:p>
              </p:txBody>
            </p:sp>
            <p:sp>
              <p:nvSpPr>
                <p:cNvPr id="75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6284916" y="4892659"/>
                  <a:ext cx="1205869" cy="36933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b="1" dirty="0" smtClean="0"/>
                    <a:t>array1[0]</a:t>
                  </a:r>
                  <a:endParaRPr lang="en-US" altLang="ko-KR" b="1" dirty="0"/>
                </a:p>
              </p:txBody>
            </p:sp>
          </p:grpSp>
          <p:sp>
            <p:nvSpPr>
              <p:cNvPr id="60" name="순서도: 연결자 59"/>
              <p:cNvSpPr/>
              <p:nvPr/>
            </p:nvSpPr>
            <p:spPr>
              <a:xfrm>
                <a:off x="4829856" y="4758426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cxnSp>
            <p:nvCxnSpPr>
              <p:cNvPr id="69" name="직선 연결선 68"/>
              <p:cNvCxnSpPr/>
              <p:nvPr/>
            </p:nvCxnSpPr>
            <p:spPr>
              <a:xfrm>
                <a:off x="4857752" y="5357826"/>
                <a:ext cx="1427163" cy="1588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>
                <a:off x="4857752" y="5914360"/>
                <a:ext cx="1427163" cy="14970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순서도: 연결자 70"/>
              <p:cNvSpPr/>
              <p:nvPr/>
            </p:nvSpPr>
            <p:spPr>
              <a:xfrm>
                <a:off x="4829856" y="5300902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72" name="순서도: 연결자 71"/>
              <p:cNvSpPr/>
              <p:nvPr/>
            </p:nvSpPr>
            <p:spPr>
              <a:xfrm>
                <a:off x="4829856" y="5843834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sp>
          <p:nvSpPr>
            <p:cNvPr id="78" name="Text Box 16"/>
            <p:cNvSpPr txBox="1">
              <a:spLocks noChangeArrowheads="1"/>
            </p:cNvSpPr>
            <p:nvPr/>
          </p:nvSpPr>
          <p:spPr bwMode="auto">
            <a:xfrm>
              <a:off x="3570272" y="5458292"/>
              <a:ext cx="120586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b="1" dirty="0" smtClean="0"/>
                <a:t>array1[1]</a:t>
              </a:r>
              <a:endParaRPr lang="en-US" altLang="ko-KR" b="1" dirty="0"/>
            </a:p>
          </p:txBody>
        </p:sp>
        <p:sp>
          <p:nvSpPr>
            <p:cNvPr id="79" name="Text Box 16"/>
            <p:cNvSpPr txBox="1">
              <a:spLocks noChangeArrowheads="1"/>
            </p:cNvSpPr>
            <p:nvPr/>
          </p:nvSpPr>
          <p:spPr bwMode="auto">
            <a:xfrm>
              <a:off x="3570271" y="6000768"/>
              <a:ext cx="120586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b="1" dirty="0" smtClean="0"/>
                <a:t>array1[2]</a:t>
              </a:r>
              <a:endParaRPr lang="en-US" altLang="ko-KR" b="1" dirty="0"/>
            </a:p>
          </p:txBody>
        </p:sp>
        <p:sp>
          <p:nvSpPr>
            <p:cNvPr id="80" name="TextBox 144"/>
            <p:cNvSpPr txBox="1"/>
            <p:nvPr/>
          </p:nvSpPr>
          <p:spPr>
            <a:xfrm>
              <a:off x="763847" y="5171408"/>
              <a:ext cx="1408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b="1" dirty="0" smtClean="0"/>
                <a:t>&amp;array1[1]</a:t>
              </a:r>
              <a:endParaRPr lang="ko-KR" altLang="en-US" b="1" dirty="0"/>
            </a:p>
          </p:txBody>
        </p:sp>
        <p:sp>
          <p:nvSpPr>
            <p:cNvPr id="81" name="TextBox 144"/>
            <p:cNvSpPr txBox="1"/>
            <p:nvPr/>
          </p:nvSpPr>
          <p:spPr>
            <a:xfrm>
              <a:off x="763847" y="5700502"/>
              <a:ext cx="1408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b="1" dirty="0" smtClean="0"/>
                <a:t>&amp;array1[2]</a:t>
              </a:r>
              <a:endParaRPr lang="ko-KR" altLang="en-US" b="1" dirty="0"/>
            </a:p>
          </p:txBody>
        </p:sp>
      </p:grpSp>
      <p:grpSp>
        <p:nvGrpSpPr>
          <p:cNvPr id="118" name="그룹 117"/>
          <p:cNvGrpSpPr/>
          <p:nvPr/>
        </p:nvGrpSpPr>
        <p:grpSpPr>
          <a:xfrm>
            <a:off x="5057552" y="4787454"/>
            <a:ext cx="3919829" cy="1813846"/>
            <a:chOff x="748940" y="4615550"/>
            <a:chExt cx="4027203" cy="1813846"/>
          </a:xfrm>
        </p:grpSpPr>
        <p:grpSp>
          <p:nvGrpSpPr>
            <p:cNvPr id="119" name="그룹 76"/>
            <p:cNvGrpSpPr/>
            <p:nvPr/>
          </p:nvGrpSpPr>
          <p:grpSpPr>
            <a:xfrm>
              <a:off x="748940" y="4615550"/>
              <a:ext cx="4027203" cy="1813846"/>
              <a:chOff x="3463584" y="4615550"/>
              <a:chExt cx="4027203" cy="1813846"/>
            </a:xfrm>
          </p:grpSpPr>
          <p:grpSp>
            <p:nvGrpSpPr>
              <p:cNvPr id="124" name="그룹 75"/>
              <p:cNvGrpSpPr/>
              <p:nvPr/>
            </p:nvGrpSpPr>
            <p:grpSpPr>
              <a:xfrm>
                <a:off x="3463584" y="4615550"/>
                <a:ext cx="4027203" cy="1813846"/>
                <a:chOff x="3463584" y="4615550"/>
                <a:chExt cx="4027203" cy="1813846"/>
              </a:xfrm>
            </p:grpSpPr>
            <p:sp>
              <p:nvSpPr>
                <p:cNvPr id="130" name="직사각형 129"/>
                <p:cNvSpPr/>
                <p:nvPr/>
              </p:nvSpPr>
              <p:spPr>
                <a:xfrm>
                  <a:off x="4857753" y="4786322"/>
                  <a:ext cx="1427163" cy="1643074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3200" dirty="0" smtClean="0"/>
                    <a:t>A</a:t>
                  </a:r>
                </a:p>
                <a:p>
                  <a:pPr algn="ctr"/>
                  <a:r>
                    <a:rPr lang="en-US" altLang="ko-KR" sz="3200" dirty="0" smtClean="0"/>
                    <a:t>B</a:t>
                  </a:r>
                </a:p>
                <a:p>
                  <a:pPr algn="ctr"/>
                  <a:r>
                    <a:rPr lang="en-US" altLang="ko-KR" sz="3200" dirty="0" smtClean="0"/>
                    <a:t>C</a:t>
                  </a:r>
                </a:p>
              </p:txBody>
            </p:sp>
            <p:sp>
              <p:nvSpPr>
                <p:cNvPr id="132" name="TextBox 144"/>
                <p:cNvSpPr txBox="1"/>
                <p:nvPr/>
              </p:nvSpPr>
              <p:spPr>
                <a:xfrm>
                  <a:off x="3463584" y="4615550"/>
                  <a:ext cx="140844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b="1" dirty="0" smtClean="0"/>
                    <a:t>&amp;array2[0]</a:t>
                  </a:r>
                  <a:endParaRPr lang="ko-KR" altLang="en-US" b="1" dirty="0"/>
                </a:p>
              </p:txBody>
            </p:sp>
            <p:sp>
              <p:nvSpPr>
                <p:cNvPr id="133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6284917" y="4892659"/>
                  <a:ext cx="1205870" cy="36933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b="1" dirty="0" smtClean="0"/>
                    <a:t>array2[0]</a:t>
                  </a:r>
                  <a:endParaRPr lang="en-US" altLang="ko-KR" sz="1400" b="1" dirty="0"/>
                </a:p>
              </p:txBody>
            </p:sp>
          </p:grpSp>
          <p:sp>
            <p:nvSpPr>
              <p:cNvPr id="125" name="순서도: 연결자 124"/>
              <p:cNvSpPr/>
              <p:nvPr/>
            </p:nvSpPr>
            <p:spPr>
              <a:xfrm>
                <a:off x="4829856" y="4758426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cxnSp>
            <p:nvCxnSpPr>
              <p:cNvPr id="126" name="직선 연결선 125"/>
              <p:cNvCxnSpPr/>
              <p:nvPr/>
            </p:nvCxnSpPr>
            <p:spPr>
              <a:xfrm>
                <a:off x="4857752" y="5357826"/>
                <a:ext cx="1427163" cy="1588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직선 연결선 126"/>
              <p:cNvCxnSpPr/>
              <p:nvPr/>
            </p:nvCxnSpPr>
            <p:spPr>
              <a:xfrm>
                <a:off x="4857752" y="5914360"/>
                <a:ext cx="1427163" cy="14970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순서도: 연결자 127"/>
              <p:cNvSpPr/>
              <p:nvPr/>
            </p:nvSpPr>
            <p:spPr>
              <a:xfrm>
                <a:off x="4829856" y="5300902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129" name="순서도: 연결자 128"/>
              <p:cNvSpPr/>
              <p:nvPr/>
            </p:nvSpPr>
            <p:spPr>
              <a:xfrm>
                <a:off x="4829856" y="5843834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sp>
          <p:nvSpPr>
            <p:cNvPr id="120" name="Text Box 16"/>
            <p:cNvSpPr txBox="1">
              <a:spLocks noChangeArrowheads="1"/>
            </p:cNvSpPr>
            <p:nvPr/>
          </p:nvSpPr>
          <p:spPr bwMode="auto">
            <a:xfrm>
              <a:off x="3570273" y="5458292"/>
              <a:ext cx="120587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b="1" dirty="0" smtClean="0"/>
                <a:t>array2[1]</a:t>
              </a:r>
              <a:endParaRPr lang="en-US" altLang="ko-KR" b="1" dirty="0"/>
            </a:p>
          </p:txBody>
        </p:sp>
        <p:sp>
          <p:nvSpPr>
            <p:cNvPr id="121" name="Text Box 16"/>
            <p:cNvSpPr txBox="1">
              <a:spLocks noChangeArrowheads="1"/>
            </p:cNvSpPr>
            <p:nvPr/>
          </p:nvSpPr>
          <p:spPr bwMode="auto">
            <a:xfrm>
              <a:off x="3570272" y="6000768"/>
              <a:ext cx="120587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b="1" dirty="0" smtClean="0"/>
                <a:t>array2[2]</a:t>
              </a:r>
              <a:endParaRPr lang="en-US" altLang="ko-KR" b="1" dirty="0"/>
            </a:p>
          </p:txBody>
        </p:sp>
        <p:sp>
          <p:nvSpPr>
            <p:cNvPr id="122" name="TextBox 144"/>
            <p:cNvSpPr txBox="1"/>
            <p:nvPr/>
          </p:nvSpPr>
          <p:spPr>
            <a:xfrm>
              <a:off x="761522" y="5158026"/>
              <a:ext cx="14084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b="1" dirty="0" smtClean="0"/>
                <a:t>&amp;array2[1]</a:t>
              </a:r>
              <a:endParaRPr lang="ko-KR" altLang="en-US" b="1" dirty="0"/>
            </a:p>
          </p:txBody>
        </p:sp>
        <p:sp>
          <p:nvSpPr>
            <p:cNvPr id="123" name="TextBox 144"/>
            <p:cNvSpPr txBox="1"/>
            <p:nvPr/>
          </p:nvSpPr>
          <p:spPr>
            <a:xfrm>
              <a:off x="777600" y="5715016"/>
              <a:ext cx="14084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b="1" dirty="0" smtClean="0"/>
                <a:t>&amp;array2[2]</a:t>
              </a:r>
              <a:endParaRPr lang="ko-KR" altLang="en-US" b="1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(3/12)---[1-5.c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분석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dirty="0"/>
          </a:p>
        </p:txBody>
      </p:sp>
      <p:pic>
        <p:nvPicPr>
          <p:cNvPr id="4" name="그림 3" descr="ch01-00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4282" y="1474542"/>
            <a:ext cx="4175760" cy="3726758"/>
          </a:xfrm>
          <a:prstGeom prst="rect">
            <a:avLst/>
          </a:prstGeom>
        </p:spPr>
      </p:pic>
      <p:pic>
        <p:nvPicPr>
          <p:cNvPr id="5" name="그림 4" descr="ch01-007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14876" y="1403104"/>
            <a:ext cx="4163568" cy="378621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42844" y="1286992"/>
            <a:ext cx="4357718" cy="4071966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643438" y="1285860"/>
            <a:ext cx="4357718" cy="4071966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-32" y="6030928"/>
            <a:ext cx="9148979" cy="46166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n w="18000">
                  <a:noFill/>
                  <a:prstDash val="solid"/>
                  <a:miter lim="800000"/>
                </a:ln>
                <a:solidFill>
                  <a:srgbClr val="00B05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‘</a:t>
            </a:r>
            <a:r>
              <a:rPr lang="ko-KR" altLang="en-US" sz="2400" b="1" dirty="0" smtClean="0">
                <a:ln w="18000">
                  <a:noFill/>
                  <a:prstDash val="solid"/>
                  <a:miter lim="800000"/>
                </a:ln>
                <a:solidFill>
                  <a:srgbClr val="00B05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주소를 나타내는 </a:t>
            </a:r>
            <a:r>
              <a:rPr lang="ko-KR" altLang="en-US" sz="2400" b="1" dirty="0" smtClean="0">
                <a:ln w="18000">
                  <a:noFill/>
                  <a:prstDash val="solid"/>
                  <a:miter lim="800000"/>
                </a:ln>
                <a:solidFill>
                  <a:srgbClr val="0000FF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숫자 상수</a:t>
            </a:r>
            <a:r>
              <a:rPr lang="ko-KR" altLang="en-US" sz="2400" b="1" dirty="0" smtClean="0">
                <a:ln w="18000">
                  <a:noFill/>
                  <a:prstDash val="solid"/>
                  <a:miter lim="800000"/>
                </a:ln>
                <a:solidFill>
                  <a:srgbClr val="00B05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는 운영체제나 개발 </a:t>
            </a:r>
            <a:r>
              <a:rPr lang="en-US" altLang="ko-KR" sz="2400" b="1" dirty="0" smtClean="0">
                <a:ln w="18000">
                  <a:noFill/>
                  <a:prstDash val="solid"/>
                  <a:miter lim="800000"/>
                </a:ln>
                <a:solidFill>
                  <a:srgbClr val="00B05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SW </a:t>
            </a:r>
            <a:r>
              <a:rPr lang="ko-KR" altLang="en-US" sz="2400" b="1" dirty="0" smtClean="0">
                <a:ln w="18000">
                  <a:noFill/>
                  <a:prstDash val="solid"/>
                  <a:miter lim="800000"/>
                </a:ln>
                <a:solidFill>
                  <a:srgbClr val="00B05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마다 </a:t>
            </a:r>
            <a:r>
              <a:rPr lang="ko-KR" altLang="en-US" sz="2400" b="1" dirty="0" smtClean="0">
                <a:ln w="18000">
                  <a:noFill/>
                  <a:prstDash val="solid"/>
                  <a:miter lim="800000"/>
                </a:ln>
                <a:solidFill>
                  <a:srgbClr val="0000FF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다르다</a:t>
            </a:r>
            <a:r>
              <a:rPr lang="en-US" altLang="ko-KR" sz="2400" b="1" dirty="0" smtClean="0">
                <a:ln w="18000">
                  <a:noFill/>
                  <a:prstDash val="solid"/>
                  <a:miter lim="800000"/>
                </a:ln>
                <a:solidFill>
                  <a:srgbClr val="00B05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.’</a:t>
            </a:r>
            <a:endParaRPr lang="ko-KR" altLang="en-US" sz="2400" b="1" dirty="0">
              <a:ln w="18000">
                <a:noFill/>
                <a:prstDash val="solid"/>
                <a:miter lim="800000"/>
              </a:ln>
              <a:solidFill>
                <a:srgbClr val="00B05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0" name="아래쪽 화살표 9"/>
          <p:cNvSpPr/>
          <p:nvPr/>
        </p:nvSpPr>
        <p:spPr>
          <a:xfrm>
            <a:off x="2445638" y="5442646"/>
            <a:ext cx="571504" cy="571504"/>
          </a:xfrm>
          <a:prstGeom prst="downArrow">
            <a:avLst/>
          </a:prstGeom>
          <a:solidFill>
            <a:schemeClr val="accent6">
              <a:lumMod val="7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아래쪽 화살표 10"/>
          <p:cNvSpPr/>
          <p:nvPr/>
        </p:nvSpPr>
        <p:spPr>
          <a:xfrm>
            <a:off x="6918336" y="5429264"/>
            <a:ext cx="571504" cy="571504"/>
          </a:xfrm>
          <a:prstGeom prst="downArrow">
            <a:avLst/>
          </a:prstGeom>
          <a:solidFill>
            <a:schemeClr val="accent6">
              <a:lumMod val="7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42844" y="2229068"/>
            <a:ext cx="57150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28330" y="2729134"/>
            <a:ext cx="57150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42844" y="3257096"/>
            <a:ext cx="57150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43438" y="2200040"/>
            <a:ext cx="57150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4643438" y="2714620"/>
            <a:ext cx="57150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4643438" y="3214686"/>
            <a:ext cx="57150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학습목차</a:t>
            </a:r>
            <a:endParaRPr lang="ko-KR" altLang="en-US" dirty="0"/>
          </a:p>
        </p:txBody>
      </p:sp>
      <p:sp>
        <p:nvSpPr>
          <p:cNvPr id="4" name="AutoShape 4"/>
          <p:cNvSpPr>
            <a:spLocks noChangeArrowheads="1"/>
          </p:cNvSpPr>
          <p:nvPr/>
        </p:nvSpPr>
        <p:spPr bwMode="gray">
          <a:xfrm>
            <a:off x="822988" y="2928934"/>
            <a:ext cx="7312555" cy="4667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145086">
                  <a:gamma/>
                  <a:shade val="46275"/>
                  <a:invGamma/>
                </a:srgbClr>
              </a:gs>
              <a:gs pos="50000">
                <a:srgbClr val="145086"/>
              </a:gs>
              <a:gs pos="100000">
                <a:srgbClr val="145086">
                  <a:gamma/>
                  <a:shade val="46275"/>
                  <a:invGamma/>
                </a:srgbClr>
              </a:gs>
            </a:gsLst>
            <a:lin ang="5400000" scaled="1"/>
          </a:gradFill>
          <a:ln w="38100">
            <a:solidFill>
              <a:srgbClr val="FFFFFF"/>
            </a:solidFill>
            <a:round/>
            <a:headEnd/>
            <a:tailEnd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1" lang="ko-KR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  <a:ea typeface="굴림" charset="-127"/>
              </a:rPr>
              <a:t> </a:t>
            </a:r>
            <a:r>
              <a:rPr kumimoji="1" lang="en-US" altLang="ko-KR" sz="2400" b="1" kern="0" dirty="0" smtClean="0">
                <a:solidFill>
                  <a:srgbClr val="FFFFFF"/>
                </a:solidFill>
                <a:latin typeface="Arial" charset="0"/>
                <a:ea typeface="굴림" charset="-127"/>
              </a:rPr>
              <a:t>1.1</a:t>
            </a:r>
            <a:r>
              <a:rPr kumimoji="1" lang="en-US" altLang="ko-KR" sz="2400" b="1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 1</a:t>
            </a:r>
            <a:r>
              <a:rPr kumimoji="1" lang="ko-KR" altLang="en-US" sz="2400" b="1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차원 배열이란</a:t>
            </a:r>
            <a:endParaRPr kumimoji="1" lang="en-US" altLang="ko-KR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ea typeface="굴림" charset="-127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gray">
          <a:xfrm>
            <a:off x="831344" y="3857628"/>
            <a:ext cx="7312555" cy="4667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145086">
                  <a:gamma/>
                  <a:shade val="46275"/>
                  <a:invGamma/>
                </a:srgbClr>
              </a:gs>
              <a:gs pos="50000">
                <a:srgbClr val="145086"/>
              </a:gs>
              <a:gs pos="100000">
                <a:srgbClr val="145086">
                  <a:gamma/>
                  <a:shade val="46275"/>
                  <a:invGamma/>
                </a:srgbClr>
              </a:gs>
            </a:gsLst>
            <a:lin ang="5400000" scaled="1"/>
          </a:gradFill>
          <a:ln w="38100">
            <a:solidFill>
              <a:srgbClr val="FFFFFF"/>
            </a:solidFill>
            <a:round/>
            <a:headEnd/>
            <a:tailEnd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1" lang="ko-KR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  <a:ea typeface="굴림" charset="-127"/>
              </a:rPr>
              <a:t> </a:t>
            </a:r>
            <a:r>
              <a:rPr kumimoji="1" lang="en-US" altLang="ko-KR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1.2</a:t>
            </a:r>
            <a:r>
              <a:rPr kumimoji="1" lang="en-US" altLang="ko-KR" sz="2400" b="1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 </a:t>
            </a:r>
            <a:r>
              <a:rPr kumimoji="1" lang="en-US" altLang="ko-KR" sz="2400" b="1" kern="0" dirty="0" smtClean="0">
                <a:solidFill>
                  <a:srgbClr val="FFFFFF"/>
                </a:solidFill>
                <a:latin typeface="Arial" charset="0"/>
                <a:ea typeface="굴림" charset="-127"/>
              </a:rPr>
              <a:t>1</a:t>
            </a:r>
            <a:r>
              <a:rPr kumimoji="1" lang="ko-KR" altLang="en-US" sz="2400" b="1" kern="0" dirty="0" smtClean="0">
                <a:solidFill>
                  <a:srgbClr val="FFFFFF"/>
                </a:solidFill>
                <a:latin typeface="Arial" charset="0"/>
                <a:ea typeface="굴림" charset="-127"/>
              </a:rPr>
              <a:t>차원 배열의 주소와 값의 참조</a:t>
            </a:r>
            <a:endParaRPr kumimoji="1" lang="en-US" altLang="ko-KR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ea typeface="굴림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ch01-008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8330" y="2189190"/>
            <a:ext cx="8956653" cy="358275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(4/12)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 smtClean="0"/>
              <a:t>‘</a:t>
            </a:r>
            <a:r>
              <a:rPr lang="ko-KR" altLang="en-US" b="1" dirty="0" smtClean="0"/>
              <a:t>배열 이름은 배열의 </a:t>
            </a:r>
            <a:r>
              <a:rPr lang="ko-KR" altLang="en-US" b="1" dirty="0" smtClean="0">
                <a:solidFill>
                  <a:srgbClr val="0000FF"/>
                </a:solidFill>
              </a:rPr>
              <a:t>시작 주소</a:t>
            </a:r>
            <a:r>
              <a:rPr lang="ko-KR" altLang="en-US" b="1" dirty="0" smtClean="0"/>
              <a:t>이다</a:t>
            </a:r>
            <a:r>
              <a:rPr lang="en-US" altLang="ko-KR" b="1" dirty="0" smtClean="0"/>
              <a:t>.’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628528" y="2185526"/>
            <a:ext cx="57150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843502" y="2185526"/>
            <a:ext cx="57150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2500298" y="5214950"/>
            <a:ext cx="785818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6586778" y="5214950"/>
            <a:ext cx="1285884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(5/12)---[1-6.c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실습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ko-KR" dirty="0" smtClean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4282" y="1214422"/>
            <a:ext cx="8643997" cy="3170099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#include&lt;</a:t>
            </a:r>
            <a:r>
              <a:rPr lang="en-US" altLang="ko-KR" sz="2000" dirty="0" err="1" smtClean="0"/>
              <a:t>stdio.h</a:t>
            </a:r>
            <a:r>
              <a:rPr lang="en-US" altLang="ko-KR" sz="2000" dirty="0" smtClean="0"/>
              <a:t>&gt;</a:t>
            </a:r>
          </a:p>
          <a:p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main(void)</a:t>
            </a:r>
          </a:p>
          <a:p>
            <a:r>
              <a:rPr lang="en-US" altLang="ko-KR" sz="2000" dirty="0" smtClean="0"/>
              <a:t>{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array[3] = {1,2,3};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printf("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%x %x %x</a:t>
            </a:r>
            <a:r>
              <a:rPr lang="en-US" altLang="ko-KR" sz="2000" dirty="0" smtClean="0">
                <a:solidFill>
                  <a:srgbClr val="00B050"/>
                </a:solidFill>
              </a:rPr>
              <a:t> </a:t>
            </a:r>
            <a:r>
              <a:rPr lang="en-US" altLang="ko-KR" sz="2000" dirty="0" smtClean="0"/>
              <a:t>\n",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array+0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array+1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array+2</a:t>
            </a:r>
            <a:r>
              <a:rPr lang="en-US" altLang="ko-KR" sz="2000" dirty="0" smtClean="0"/>
              <a:t>); </a:t>
            </a:r>
          </a:p>
          <a:p>
            <a:r>
              <a:rPr lang="en-US" altLang="ko-KR" sz="2000" dirty="0" smtClean="0"/>
              <a:t>   printf("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%x %x %x</a:t>
            </a:r>
            <a:r>
              <a:rPr lang="en-US" altLang="ko-KR" sz="2000" dirty="0" smtClean="0">
                <a:solidFill>
                  <a:srgbClr val="00B050"/>
                </a:solidFill>
              </a:rPr>
              <a:t> </a:t>
            </a:r>
            <a:r>
              <a:rPr lang="en-US" altLang="ko-KR" sz="2000" dirty="0" smtClean="0"/>
              <a:t>\n",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&amp;array[0]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&amp;array[1]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&amp;array[2]</a:t>
            </a:r>
            <a:r>
              <a:rPr lang="en-US" altLang="ko-KR" sz="2000" dirty="0" smtClean="0"/>
              <a:t>);</a:t>
            </a: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   </a:t>
            </a:r>
            <a:r>
              <a:rPr lang="en-US" altLang="ko-KR" sz="2000" dirty="0" smtClean="0"/>
              <a:t>return 0;</a:t>
            </a:r>
          </a:p>
          <a:p>
            <a:r>
              <a:rPr lang="en-US" altLang="ko-KR" sz="2000" dirty="0" smtClean="0"/>
              <a:t>}</a:t>
            </a:r>
            <a:endParaRPr lang="ko-KR" altLang="en-US" sz="2000" dirty="0"/>
          </a:p>
        </p:txBody>
      </p:sp>
      <p:grpSp>
        <p:nvGrpSpPr>
          <p:cNvPr id="40" name="그룹 39"/>
          <p:cNvGrpSpPr/>
          <p:nvPr/>
        </p:nvGrpSpPr>
        <p:grpSpPr>
          <a:xfrm>
            <a:off x="1529194" y="4705624"/>
            <a:ext cx="5728827" cy="1809724"/>
            <a:chOff x="-995971" y="4619672"/>
            <a:chExt cx="5885750" cy="1809724"/>
          </a:xfrm>
        </p:grpSpPr>
        <p:grpSp>
          <p:nvGrpSpPr>
            <p:cNvPr id="41" name="그룹 76"/>
            <p:cNvGrpSpPr/>
            <p:nvPr/>
          </p:nvGrpSpPr>
          <p:grpSpPr>
            <a:xfrm>
              <a:off x="-995971" y="4619672"/>
              <a:ext cx="5885750" cy="1809724"/>
              <a:chOff x="1718673" y="4619672"/>
              <a:chExt cx="5885750" cy="1809724"/>
            </a:xfrm>
          </p:grpSpPr>
          <p:grpSp>
            <p:nvGrpSpPr>
              <p:cNvPr id="46" name="그룹 75"/>
              <p:cNvGrpSpPr/>
              <p:nvPr/>
            </p:nvGrpSpPr>
            <p:grpSpPr>
              <a:xfrm>
                <a:off x="1718673" y="4619672"/>
                <a:ext cx="5885750" cy="1809724"/>
                <a:chOff x="1718673" y="4619672"/>
                <a:chExt cx="5885750" cy="1809724"/>
              </a:xfrm>
            </p:grpSpPr>
            <p:sp>
              <p:nvSpPr>
                <p:cNvPr id="52" name="직사각형 51"/>
                <p:cNvSpPr/>
                <p:nvPr/>
              </p:nvSpPr>
              <p:spPr>
                <a:xfrm>
                  <a:off x="4857753" y="4786322"/>
                  <a:ext cx="1427163" cy="1643074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3200" dirty="0" smtClean="0"/>
                    <a:t>1</a:t>
                  </a:r>
                </a:p>
                <a:p>
                  <a:pPr algn="ctr"/>
                  <a:r>
                    <a:rPr lang="en-US" altLang="ko-KR" sz="3200" dirty="0" smtClean="0"/>
                    <a:t>2</a:t>
                  </a:r>
                </a:p>
                <a:p>
                  <a:pPr algn="ctr"/>
                  <a:r>
                    <a:rPr lang="en-US" altLang="ko-KR" sz="3200" dirty="0" smtClean="0"/>
                    <a:t>3</a:t>
                  </a:r>
                </a:p>
              </p:txBody>
            </p:sp>
            <p:sp>
              <p:nvSpPr>
                <p:cNvPr id="54" name="TextBox 144"/>
                <p:cNvSpPr txBox="1"/>
                <p:nvPr/>
              </p:nvSpPr>
              <p:spPr>
                <a:xfrm>
                  <a:off x="1718673" y="4619672"/>
                  <a:ext cx="308664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&amp;array1[0] == array+0</a:t>
                  </a:r>
                  <a:endParaRPr lang="ko-KR" altLang="en-US" sz="2000" b="1" dirty="0">
                    <a:solidFill>
                      <a:srgbClr val="0000FF"/>
                    </a:solidFill>
                  </a:endParaRPr>
                </a:p>
              </p:txBody>
            </p:sp>
            <p:sp>
              <p:nvSpPr>
                <p:cNvPr id="55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6284917" y="4892659"/>
                  <a:ext cx="1319506" cy="4001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array1[0]</a:t>
                  </a:r>
                  <a:endParaRPr lang="en-US" altLang="ko-KR" sz="2000" b="1" dirty="0"/>
                </a:p>
              </p:txBody>
            </p:sp>
          </p:grpSp>
          <p:sp>
            <p:nvSpPr>
              <p:cNvPr id="47" name="순서도: 연결자 46"/>
              <p:cNvSpPr/>
              <p:nvPr/>
            </p:nvSpPr>
            <p:spPr>
              <a:xfrm>
                <a:off x="4829856" y="4758426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  <p:cxnSp>
            <p:nvCxnSpPr>
              <p:cNvPr id="48" name="직선 연결선 47"/>
              <p:cNvCxnSpPr/>
              <p:nvPr/>
            </p:nvCxnSpPr>
            <p:spPr>
              <a:xfrm>
                <a:off x="4857752" y="5357826"/>
                <a:ext cx="1427163" cy="1588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>
              <a:xfrm>
                <a:off x="4857752" y="5914360"/>
                <a:ext cx="1427163" cy="14970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순서도: 연결자 49"/>
              <p:cNvSpPr/>
              <p:nvPr/>
            </p:nvSpPr>
            <p:spPr>
              <a:xfrm>
                <a:off x="4829856" y="5300902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  <p:sp>
            <p:nvSpPr>
              <p:cNvPr id="51" name="순서도: 연결자 50"/>
              <p:cNvSpPr/>
              <p:nvPr/>
            </p:nvSpPr>
            <p:spPr>
              <a:xfrm>
                <a:off x="4829856" y="5843834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</p:grpSp>
        <p:sp>
          <p:nvSpPr>
            <p:cNvPr id="42" name="Text Box 16"/>
            <p:cNvSpPr txBox="1">
              <a:spLocks noChangeArrowheads="1"/>
            </p:cNvSpPr>
            <p:nvPr/>
          </p:nvSpPr>
          <p:spPr bwMode="auto">
            <a:xfrm>
              <a:off x="3570272" y="5458292"/>
              <a:ext cx="131950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array1[1]</a:t>
              </a:r>
              <a:endParaRPr lang="en-US" altLang="ko-KR" sz="2000" b="1" dirty="0"/>
            </a:p>
          </p:txBody>
        </p:sp>
        <p:sp>
          <p:nvSpPr>
            <p:cNvPr id="43" name="Text Box 16"/>
            <p:cNvSpPr txBox="1">
              <a:spLocks noChangeArrowheads="1"/>
            </p:cNvSpPr>
            <p:nvPr/>
          </p:nvSpPr>
          <p:spPr bwMode="auto">
            <a:xfrm>
              <a:off x="3570271" y="6000768"/>
              <a:ext cx="131950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array1[2]</a:t>
              </a:r>
              <a:endParaRPr lang="en-US" altLang="ko-KR" sz="2000" b="1" dirty="0"/>
            </a:p>
          </p:txBody>
        </p:sp>
        <p:sp>
          <p:nvSpPr>
            <p:cNvPr id="44" name="TextBox 144"/>
            <p:cNvSpPr txBox="1"/>
            <p:nvPr/>
          </p:nvSpPr>
          <p:spPr>
            <a:xfrm>
              <a:off x="-976208" y="5162148"/>
              <a:ext cx="30866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&amp;array1[1] == array+1</a:t>
              </a:r>
              <a:endParaRPr lang="ko-KR" altLang="en-US" sz="2000" b="1" dirty="0" smtClean="0">
                <a:solidFill>
                  <a:srgbClr val="0000FF"/>
                </a:solidFill>
              </a:endParaRPr>
            </a:p>
          </p:txBody>
        </p:sp>
        <p:sp>
          <p:nvSpPr>
            <p:cNvPr id="45" name="TextBox 144"/>
            <p:cNvSpPr txBox="1"/>
            <p:nvPr/>
          </p:nvSpPr>
          <p:spPr>
            <a:xfrm>
              <a:off x="-995971" y="5705756"/>
              <a:ext cx="30866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&amp;array1[2] == array+2</a:t>
              </a:r>
              <a:endParaRPr lang="ko-KR" altLang="en-US" sz="2000" b="1" dirty="0" smtClean="0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(6/12)---[1-6.c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분석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dirty="0"/>
          </a:p>
        </p:txBody>
      </p:sp>
      <p:pic>
        <p:nvPicPr>
          <p:cNvPr id="4" name="그림 3" descr="ch01-00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47547" y="1843982"/>
            <a:ext cx="7125908" cy="403919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086316" y="5229464"/>
            <a:ext cx="1285884" cy="428628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(7/12)---[1-7.c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실습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  <a:defRPr/>
            </a:pPr>
            <a:r>
              <a:rPr lang="en-US" altLang="ko-KR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4282" y="1214423"/>
            <a:ext cx="8786874" cy="2677656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#include&lt;</a:t>
            </a:r>
            <a:r>
              <a:rPr lang="en-US" altLang="ko-KR" sz="2400" dirty="0" err="1" smtClean="0"/>
              <a:t>stdio.h</a:t>
            </a:r>
            <a:r>
              <a:rPr lang="en-US" altLang="ko-KR" sz="2400" dirty="0" smtClean="0"/>
              <a:t>&gt;</a:t>
            </a:r>
          </a:p>
          <a:p>
            <a:r>
              <a:rPr lang="en-US" altLang="ko-KR" sz="2400" dirty="0" err="1" smtClean="0"/>
              <a:t>int</a:t>
            </a:r>
            <a:r>
              <a:rPr lang="en-US" altLang="ko-KR" sz="2400" dirty="0" smtClean="0"/>
              <a:t> main(void)</a:t>
            </a:r>
          </a:p>
          <a:p>
            <a:r>
              <a:rPr lang="en-US" altLang="ko-KR" sz="2400" dirty="0" smtClean="0"/>
              <a:t>{</a:t>
            </a:r>
          </a:p>
          <a:p>
            <a:r>
              <a:rPr lang="en-US" altLang="ko-KR" sz="2400" dirty="0" smtClean="0"/>
              <a:t>   char array[3] = {'A','B','C'};</a:t>
            </a:r>
          </a:p>
          <a:p>
            <a:r>
              <a:rPr lang="en-US" altLang="ko-KR" sz="2400" dirty="0" smtClean="0"/>
              <a:t>   printf("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%x %x %x</a:t>
            </a:r>
            <a:r>
              <a:rPr lang="en-US" altLang="ko-KR" sz="2400" dirty="0" smtClean="0"/>
              <a:t> \n", </a:t>
            </a:r>
            <a:r>
              <a:rPr lang="en-US" altLang="ko-KR" sz="2400" b="1" dirty="0" smtClean="0">
                <a:solidFill>
                  <a:srgbClr val="0000FF"/>
                </a:solidFill>
              </a:rPr>
              <a:t>array+0</a:t>
            </a:r>
            <a:r>
              <a:rPr lang="en-US" altLang="ko-KR" sz="2400" dirty="0" smtClean="0"/>
              <a:t>, </a:t>
            </a:r>
            <a:r>
              <a:rPr lang="en-US" altLang="ko-KR" sz="2400" b="1" dirty="0" smtClean="0">
                <a:solidFill>
                  <a:srgbClr val="0000FF"/>
                </a:solidFill>
              </a:rPr>
              <a:t>array+1</a:t>
            </a:r>
            <a:r>
              <a:rPr lang="en-US" altLang="ko-KR" sz="2400" dirty="0" smtClean="0"/>
              <a:t>, </a:t>
            </a:r>
            <a:r>
              <a:rPr lang="en-US" altLang="ko-KR" sz="2400" b="1" dirty="0" smtClean="0">
                <a:solidFill>
                  <a:srgbClr val="0000FF"/>
                </a:solidFill>
              </a:rPr>
              <a:t>array+2</a:t>
            </a:r>
            <a:r>
              <a:rPr lang="en-US" altLang="ko-KR" sz="2400" dirty="0" smtClean="0"/>
              <a:t>);   </a:t>
            </a:r>
          </a:p>
          <a:p>
            <a:r>
              <a:rPr lang="ko-KR" altLang="en-US" sz="2400" dirty="0" smtClean="0"/>
              <a:t>   </a:t>
            </a:r>
            <a:r>
              <a:rPr lang="en-US" altLang="ko-KR" sz="2400" dirty="0" smtClean="0"/>
              <a:t>return 0;</a:t>
            </a:r>
          </a:p>
          <a:p>
            <a:r>
              <a:rPr lang="en-US" altLang="ko-KR" sz="2400" dirty="0" smtClean="0"/>
              <a:t>}</a:t>
            </a:r>
            <a:endParaRPr lang="ko-KR" altLang="en-US" sz="2400" dirty="0"/>
          </a:p>
        </p:txBody>
      </p:sp>
      <p:grpSp>
        <p:nvGrpSpPr>
          <p:cNvPr id="8" name="그룹 7"/>
          <p:cNvGrpSpPr/>
          <p:nvPr/>
        </p:nvGrpSpPr>
        <p:grpSpPr>
          <a:xfrm>
            <a:off x="1529194" y="4418740"/>
            <a:ext cx="5728827" cy="1809724"/>
            <a:chOff x="-995971" y="4619672"/>
            <a:chExt cx="5885750" cy="1809724"/>
          </a:xfrm>
        </p:grpSpPr>
        <p:grpSp>
          <p:nvGrpSpPr>
            <p:cNvPr id="9" name="그룹 76"/>
            <p:cNvGrpSpPr/>
            <p:nvPr/>
          </p:nvGrpSpPr>
          <p:grpSpPr>
            <a:xfrm>
              <a:off x="-995971" y="4619672"/>
              <a:ext cx="5885750" cy="1809724"/>
              <a:chOff x="1718673" y="4619672"/>
              <a:chExt cx="5885750" cy="1809724"/>
            </a:xfrm>
          </p:grpSpPr>
          <p:grpSp>
            <p:nvGrpSpPr>
              <p:cNvPr id="14" name="그룹 75"/>
              <p:cNvGrpSpPr/>
              <p:nvPr/>
            </p:nvGrpSpPr>
            <p:grpSpPr>
              <a:xfrm>
                <a:off x="1718673" y="4619672"/>
                <a:ext cx="5885750" cy="1809724"/>
                <a:chOff x="1718673" y="4619672"/>
                <a:chExt cx="5885750" cy="1809724"/>
              </a:xfrm>
            </p:grpSpPr>
            <p:sp>
              <p:nvSpPr>
                <p:cNvPr id="20" name="직사각형 19"/>
                <p:cNvSpPr/>
                <p:nvPr/>
              </p:nvSpPr>
              <p:spPr>
                <a:xfrm>
                  <a:off x="4857753" y="4786322"/>
                  <a:ext cx="1427163" cy="1643074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3200" dirty="0" smtClean="0"/>
                    <a:t>A</a:t>
                  </a:r>
                </a:p>
                <a:p>
                  <a:pPr algn="ctr"/>
                  <a:r>
                    <a:rPr lang="en-US" altLang="ko-KR" sz="3200" dirty="0" smtClean="0"/>
                    <a:t>B</a:t>
                  </a:r>
                </a:p>
                <a:p>
                  <a:pPr algn="ctr"/>
                  <a:r>
                    <a:rPr lang="en-US" altLang="ko-KR" sz="3200" dirty="0" smtClean="0"/>
                    <a:t>C</a:t>
                  </a:r>
                </a:p>
              </p:txBody>
            </p:sp>
            <p:sp>
              <p:nvSpPr>
                <p:cNvPr id="23" name="TextBox 144"/>
                <p:cNvSpPr txBox="1"/>
                <p:nvPr/>
              </p:nvSpPr>
              <p:spPr>
                <a:xfrm>
                  <a:off x="1718673" y="4619672"/>
                  <a:ext cx="308664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&amp;array1[0] == array+0</a:t>
                  </a:r>
                  <a:endParaRPr lang="ko-KR" altLang="en-US" sz="2000" b="1" dirty="0">
                    <a:solidFill>
                      <a:srgbClr val="0000FF"/>
                    </a:solidFill>
                  </a:endParaRPr>
                </a:p>
              </p:txBody>
            </p:sp>
            <p:sp>
              <p:nvSpPr>
                <p:cNvPr id="24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6284917" y="4892659"/>
                  <a:ext cx="1319506" cy="4001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array1[0]</a:t>
                  </a:r>
                  <a:endParaRPr lang="en-US" altLang="ko-KR" sz="2000" b="1" dirty="0"/>
                </a:p>
              </p:txBody>
            </p:sp>
          </p:grpSp>
          <p:sp>
            <p:nvSpPr>
              <p:cNvPr id="15" name="순서도: 연결자 14"/>
              <p:cNvSpPr/>
              <p:nvPr/>
            </p:nvSpPr>
            <p:spPr>
              <a:xfrm>
                <a:off x="4829856" y="4758426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  <p:cxnSp>
            <p:nvCxnSpPr>
              <p:cNvPr id="16" name="직선 연결선 15"/>
              <p:cNvCxnSpPr/>
              <p:nvPr/>
            </p:nvCxnSpPr>
            <p:spPr>
              <a:xfrm>
                <a:off x="4857752" y="5357826"/>
                <a:ext cx="1427163" cy="1588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/>
              <p:cNvCxnSpPr/>
              <p:nvPr/>
            </p:nvCxnSpPr>
            <p:spPr>
              <a:xfrm>
                <a:off x="4857752" y="5914360"/>
                <a:ext cx="1427163" cy="14970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순서도: 연결자 17"/>
              <p:cNvSpPr/>
              <p:nvPr/>
            </p:nvSpPr>
            <p:spPr>
              <a:xfrm>
                <a:off x="4829856" y="5300902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  <p:sp>
            <p:nvSpPr>
              <p:cNvPr id="19" name="순서도: 연결자 18"/>
              <p:cNvSpPr/>
              <p:nvPr/>
            </p:nvSpPr>
            <p:spPr>
              <a:xfrm>
                <a:off x="4829856" y="5843834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</p:grpSp>
        <p:sp>
          <p:nvSpPr>
            <p:cNvPr id="10" name="Text Box 16"/>
            <p:cNvSpPr txBox="1">
              <a:spLocks noChangeArrowheads="1"/>
            </p:cNvSpPr>
            <p:nvPr/>
          </p:nvSpPr>
          <p:spPr bwMode="auto">
            <a:xfrm>
              <a:off x="3570272" y="5458292"/>
              <a:ext cx="131950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array1[1]</a:t>
              </a:r>
              <a:endParaRPr lang="en-US" altLang="ko-KR" sz="2000" b="1" dirty="0"/>
            </a:p>
          </p:txBody>
        </p:sp>
        <p:sp>
          <p:nvSpPr>
            <p:cNvPr id="11" name="Text Box 16"/>
            <p:cNvSpPr txBox="1">
              <a:spLocks noChangeArrowheads="1"/>
            </p:cNvSpPr>
            <p:nvPr/>
          </p:nvSpPr>
          <p:spPr bwMode="auto">
            <a:xfrm>
              <a:off x="3570271" y="6000768"/>
              <a:ext cx="131950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array1[2]</a:t>
              </a:r>
              <a:endParaRPr lang="en-US" altLang="ko-KR" sz="2000" b="1" dirty="0"/>
            </a:p>
          </p:txBody>
        </p:sp>
        <p:sp>
          <p:nvSpPr>
            <p:cNvPr id="12" name="TextBox 144"/>
            <p:cNvSpPr txBox="1"/>
            <p:nvPr/>
          </p:nvSpPr>
          <p:spPr>
            <a:xfrm>
              <a:off x="-976208" y="5162148"/>
              <a:ext cx="30866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&amp;array1[1] == array+1</a:t>
              </a:r>
              <a:endParaRPr lang="ko-KR" altLang="en-US" sz="2000" b="1" dirty="0" smtClean="0">
                <a:solidFill>
                  <a:srgbClr val="0000FF"/>
                </a:solidFill>
              </a:endParaRPr>
            </a:p>
          </p:txBody>
        </p:sp>
        <p:sp>
          <p:nvSpPr>
            <p:cNvPr id="13" name="TextBox 144"/>
            <p:cNvSpPr txBox="1"/>
            <p:nvPr/>
          </p:nvSpPr>
          <p:spPr>
            <a:xfrm>
              <a:off x="-995971" y="5705756"/>
              <a:ext cx="30866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&amp;array1[2] == array+2</a:t>
              </a:r>
              <a:endParaRPr lang="ko-KR" altLang="en-US" sz="2000" b="1" dirty="0" smtClean="0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(8/12)---[1-7.c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분석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  <a:defRPr/>
            </a:pPr>
            <a:r>
              <a:rPr lang="en-US" altLang="ko-KR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</p:txBody>
      </p:sp>
      <p:pic>
        <p:nvPicPr>
          <p:cNvPr id="25" name="그림 24" descr="ch01-01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4159" y="1785926"/>
            <a:ext cx="7417386" cy="421484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57554" y="5385722"/>
            <a:ext cx="1143008" cy="357190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(9/12)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 smtClean="0">
                <a:solidFill>
                  <a:schemeClr val="accent6">
                    <a:lumMod val="75000"/>
                  </a:schemeClr>
                </a:solidFill>
              </a:rPr>
              <a:t>* </a:t>
            </a:r>
            <a:r>
              <a:rPr lang="ko-KR" altLang="en-US" b="1" dirty="0" smtClean="0">
                <a:solidFill>
                  <a:schemeClr val="accent6">
                    <a:lumMod val="75000"/>
                  </a:schemeClr>
                </a:solidFill>
              </a:rPr>
              <a:t>연산자</a:t>
            </a:r>
            <a:endParaRPr lang="en-US" altLang="ko-KR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ko-KR" altLang="en-US" b="1" dirty="0" smtClean="0"/>
              <a:t>메모리의 주소 앞에 사용된 경우</a:t>
            </a:r>
            <a:endParaRPr lang="en-US" altLang="ko-KR" b="1" dirty="0" smtClean="0"/>
          </a:p>
          <a:p>
            <a:pPr lvl="2"/>
            <a:r>
              <a:rPr lang="en-US" altLang="ko-KR" sz="2000" b="1" dirty="0" smtClean="0"/>
              <a:t>‘ *</a:t>
            </a:r>
            <a:r>
              <a:rPr lang="ko-KR" altLang="en-US" sz="2000" b="1" dirty="0" smtClean="0"/>
              <a:t>는 메모리 공간에 저장된 </a:t>
            </a:r>
            <a:r>
              <a:rPr lang="ko-KR" altLang="en-US" sz="2000" b="1" dirty="0" smtClean="0">
                <a:solidFill>
                  <a:srgbClr val="0000FF"/>
                </a:solidFill>
              </a:rPr>
              <a:t>값을 참조하는 연산자</a:t>
            </a:r>
            <a:r>
              <a:rPr lang="ko-KR" altLang="en-US" sz="2000" b="1" dirty="0" smtClean="0"/>
              <a:t>이다</a:t>
            </a:r>
            <a:r>
              <a:rPr lang="en-US" altLang="ko-KR" sz="2000" b="1" dirty="0" smtClean="0"/>
              <a:t>.’</a:t>
            </a:r>
          </a:p>
          <a:p>
            <a:pPr lvl="1">
              <a:buNone/>
            </a:pPr>
            <a:endParaRPr lang="en-US" altLang="ko-KR" b="1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70306" y="3071810"/>
          <a:ext cx="9001156" cy="1981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715876"/>
                <a:gridCol w="5285280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</a:rPr>
                        <a:t>변수의 값 참조</a:t>
                      </a:r>
                      <a:endParaRPr lang="ko-KR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tx1"/>
                          </a:solidFill>
                        </a:rPr>
                        <a:t>배열 요소의 값 참조</a:t>
                      </a:r>
                      <a:endParaRPr lang="ko-KR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사용법</a:t>
                      </a:r>
                      <a:r>
                        <a:rPr lang="en-US" altLang="ko-KR" sz="2400" dirty="0" smtClean="0"/>
                        <a:t>: </a:t>
                      </a:r>
                      <a:r>
                        <a:rPr lang="en-US" altLang="ko-KR" sz="2800" b="1" dirty="0" smtClean="0">
                          <a:solidFill>
                            <a:srgbClr val="0000FF"/>
                          </a:solidFill>
                        </a:rPr>
                        <a:t>*</a:t>
                      </a:r>
                      <a:r>
                        <a:rPr lang="en-US" altLang="ko-KR" sz="2400" dirty="0" smtClean="0"/>
                        <a:t>&amp;</a:t>
                      </a:r>
                      <a:r>
                        <a:rPr lang="ko-KR" altLang="en-US" sz="2400" dirty="0" smtClean="0"/>
                        <a:t>변수이름</a:t>
                      </a:r>
                      <a:endParaRPr lang="ko-KR" alt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사용법</a:t>
                      </a:r>
                      <a:r>
                        <a:rPr lang="en-US" altLang="ko-KR" sz="2400" dirty="0" smtClean="0"/>
                        <a:t>: </a:t>
                      </a:r>
                      <a:r>
                        <a:rPr lang="en-US" altLang="ko-KR" sz="2800" b="1" dirty="0" smtClean="0">
                          <a:solidFill>
                            <a:srgbClr val="0000FF"/>
                          </a:solidFill>
                        </a:rPr>
                        <a:t>*</a:t>
                      </a:r>
                      <a:r>
                        <a:rPr lang="en-US" altLang="ko-KR" sz="2400" dirty="0" smtClean="0"/>
                        <a:t>&amp;</a:t>
                      </a:r>
                      <a:r>
                        <a:rPr lang="ko-KR" altLang="en-US" sz="2400" dirty="0" smtClean="0"/>
                        <a:t>배열 요소</a:t>
                      </a:r>
                      <a:endParaRPr lang="ko-KR" altLang="en-US" sz="2400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/>
                        <a:t>int</a:t>
                      </a:r>
                      <a:r>
                        <a:rPr lang="en-US" altLang="ko-KR" sz="2000" baseline="0" dirty="0" smtClean="0"/>
                        <a:t> a=10, b=20;</a:t>
                      </a:r>
                    </a:p>
                    <a:p>
                      <a:pPr latinLnBrk="1"/>
                      <a:r>
                        <a:rPr lang="en-US" altLang="ko-KR" sz="2000" baseline="0" dirty="0" smtClean="0"/>
                        <a:t>printf(“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%d</a:t>
                      </a:r>
                      <a:r>
                        <a:rPr lang="en-US" altLang="ko-KR" sz="2000" baseline="0" dirty="0" smtClean="0"/>
                        <a:t> \n”, 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*&amp;a</a:t>
                      </a:r>
                      <a:r>
                        <a:rPr lang="en-US" altLang="ko-KR" sz="2000" baseline="0" dirty="0" smtClean="0"/>
                        <a:t>);  </a:t>
                      </a:r>
                      <a:r>
                        <a:rPr lang="en-US" altLang="ko-KR" sz="1600" baseline="0" dirty="0" smtClean="0"/>
                        <a:t>// a</a:t>
                      </a:r>
                      <a:r>
                        <a:rPr lang="ko-KR" altLang="en-US" sz="1600" baseline="0" dirty="0" smtClean="0"/>
                        <a:t>의 값</a:t>
                      </a:r>
                      <a:r>
                        <a:rPr lang="en-US" altLang="ko-KR" sz="2000" baseline="0" dirty="0" smtClean="0"/>
                        <a:t>printf(“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%d</a:t>
                      </a:r>
                      <a:r>
                        <a:rPr lang="en-US" altLang="ko-KR" sz="2000" baseline="0" dirty="0" smtClean="0"/>
                        <a:t> \n”, 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*&amp;b</a:t>
                      </a:r>
                      <a:r>
                        <a:rPr lang="en-US" altLang="ko-KR" sz="2000" baseline="0" dirty="0" smtClean="0"/>
                        <a:t>);  </a:t>
                      </a:r>
                      <a:r>
                        <a:rPr lang="en-US" altLang="ko-KR" sz="1600" baseline="0" dirty="0" smtClean="0"/>
                        <a:t>// b</a:t>
                      </a:r>
                      <a:r>
                        <a:rPr lang="ko-KR" altLang="en-US" sz="1600" baseline="0" dirty="0" smtClean="0"/>
                        <a:t>의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값</a:t>
                      </a:r>
                      <a:r>
                        <a:rPr lang="en-US" altLang="ko-KR" sz="1600" baseline="0" dirty="0" smtClean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/>
                        <a:t>int</a:t>
                      </a:r>
                      <a:r>
                        <a:rPr lang="en-US" altLang="ko-KR" sz="2000" baseline="0" dirty="0" smtClean="0"/>
                        <a:t> array[2] = {10, 20};</a:t>
                      </a:r>
                    </a:p>
                    <a:p>
                      <a:pPr latinLnBrk="1"/>
                      <a:r>
                        <a:rPr lang="en-US" altLang="ko-KR" sz="2000" baseline="0" dirty="0" smtClean="0"/>
                        <a:t>printf(“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%d </a:t>
                      </a:r>
                      <a:r>
                        <a:rPr lang="en-US" altLang="ko-KR" sz="2000" baseline="0" dirty="0" smtClean="0"/>
                        <a:t>\n”, 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*&amp;array[0]</a:t>
                      </a:r>
                      <a:r>
                        <a:rPr lang="en-US" altLang="ko-KR" sz="2000" baseline="0" dirty="0" smtClean="0"/>
                        <a:t>);  </a:t>
                      </a:r>
                      <a:r>
                        <a:rPr lang="en-US" altLang="ko-KR" sz="1600" baseline="0" dirty="0" smtClean="0"/>
                        <a:t>// array[0]</a:t>
                      </a:r>
                      <a:r>
                        <a:rPr lang="ko-KR" altLang="en-US" sz="1600" baseline="0" dirty="0" smtClean="0"/>
                        <a:t>의 값</a:t>
                      </a:r>
                      <a:endParaRPr lang="en-US" altLang="ko-KR" sz="1600" baseline="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aseline="0" dirty="0" smtClean="0"/>
                        <a:t>printf(“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%d </a:t>
                      </a:r>
                      <a:r>
                        <a:rPr lang="en-US" altLang="ko-KR" sz="2000" baseline="0" dirty="0" smtClean="0"/>
                        <a:t>\n”, </a:t>
                      </a:r>
                      <a:r>
                        <a:rPr lang="en-US" altLang="ko-KR" sz="2000" b="1" baseline="0" dirty="0" smtClean="0">
                          <a:solidFill>
                            <a:srgbClr val="0000FF"/>
                          </a:solidFill>
                        </a:rPr>
                        <a:t>*&amp;array[1]</a:t>
                      </a:r>
                      <a:r>
                        <a:rPr lang="en-US" altLang="ko-KR" sz="2000" baseline="0" dirty="0" smtClean="0"/>
                        <a:t>);  </a:t>
                      </a:r>
                      <a:r>
                        <a:rPr lang="en-US" altLang="ko-KR" sz="1600" baseline="0" dirty="0" smtClean="0"/>
                        <a:t>// array[1]</a:t>
                      </a:r>
                      <a:r>
                        <a:rPr lang="ko-KR" altLang="en-US" sz="1600" baseline="0" dirty="0" smtClean="0"/>
                        <a:t>의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값</a:t>
                      </a:r>
                      <a:endParaRPr lang="ko-KR" altLang="en-US" sz="16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(10/12)---[1-8.c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실습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altLang="ko-KR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996" y="1214422"/>
            <a:ext cx="9072594" cy="3477875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#include&lt;</a:t>
            </a:r>
            <a:r>
              <a:rPr lang="en-US" altLang="ko-KR" sz="2000" dirty="0" err="1" smtClean="0"/>
              <a:t>stdio.h</a:t>
            </a:r>
            <a:r>
              <a:rPr lang="en-US" altLang="ko-KR" sz="2000" dirty="0" smtClean="0"/>
              <a:t>&gt;</a:t>
            </a:r>
          </a:p>
          <a:p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main(void)</a:t>
            </a:r>
          </a:p>
          <a:p>
            <a:r>
              <a:rPr lang="en-US" altLang="ko-KR" sz="2000" dirty="0" smtClean="0"/>
              <a:t>{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array[3] = {1,2,3};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printf("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%x %x %x</a:t>
            </a:r>
            <a:r>
              <a:rPr lang="en-US" altLang="ko-KR" sz="2000" dirty="0" smtClean="0"/>
              <a:t> \n",  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&amp;array[0]</a:t>
            </a:r>
            <a:r>
              <a:rPr lang="en-US" altLang="ko-KR" sz="2000" dirty="0" smtClean="0"/>
              <a:t>, 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&amp;array[1]</a:t>
            </a:r>
            <a:r>
              <a:rPr lang="en-US" altLang="ko-KR" sz="2000" dirty="0" smtClean="0"/>
              <a:t>, 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&amp;array[2]</a:t>
            </a:r>
            <a:r>
              <a:rPr lang="en-US" altLang="ko-KR" sz="2000" dirty="0" smtClean="0"/>
              <a:t>); </a:t>
            </a:r>
          </a:p>
          <a:p>
            <a:r>
              <a:rPr lang="en-US" altLang="ko-KR" sz="2000" dirty="0" smtClean="0"/>
              <a:t>   printf("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 %d %d</a:t>
            </a:r>
            <a:r>
              <a:rPr lang="en-US" altLang="ko-KR" sz="2000" dirty="0" smtClean="0"/>
              <a:t> \n",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*&amp;array[0]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*&amp;array[1]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*&amp;array[2]</a:t>
            </a:r>
            <a:r>
              <a:rPr lang="en-US" altLang="ko-KR" sz="2000" dirty="0" smtClean="0"/>
              <a:t>);        </a:t>
            </a:r>
          </a:p>
          <a:p>
            <a:r>
              <a:rPr lang="en-US" altLang="ko-KR" sz="2000" dirty="0" smtClean="0"/>
              <a:t>   printf("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 %d %d</a:t>
            </a:r>
            <a:r>
              <a:rPr lang="en-US" altLang="ko-KR" sz="2000" dirty="0" smtClean="0"/>
              <a:t> \n",    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array[0]</a:t>
            </a:r>
            <a:r>
              <a:rPr lang="en-US" altLang="ko-KR" sz="2000" dirty="0" smtClean="0"/>
              <a:t>,    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array[1]</a:t>
            </a:r>
            <a:r>
              <a:rPr lang="en-US" altLang="ko-KR" sz="2000" dirty="0" smtClean="0"/>
              <a:t>,   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array[2]</a:t>
            </a:r>
            <a:r>
              <a:rPr lang="en-US" altLang="ko-KR" sz="2000" dirty="0" smtClean="0"/>
              <a:t>); </a:t>
            </a:r>
          </a:p>
          <a:p>
            <a:r>
              <a:rPr lang="en-US" altLang="ko-KR" sz="2000" dirty="0" smtClean="0"/>
              <a:t>   printf("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 %d %d</a:t>
            </a:r>
            <a:r>
              <a:rPr lang="en-US" altLang="ko-KR" sz="2000" dirty="0" smtClean="0"/>
              <a:t> \n",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*&amp;*&amp;array[0]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*&amp;*&amp;array[1]</a:t>
            </a:r>
            <a:r>
              <a:rPr lang="en-US" altLang="ko-KR" sz="2000" dirty="0" smtClean="0"/>
              <a:t>,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*&amp;*&amp;array[2]</a:t>
            </a:r>
            <a:r>
              <a:rPr lang="en-US" altLang="ko-KR" sz="2000" dirty="0" smtClean="0"/>
              <a:t>);</a:t>
            </a:r>
          </a:p>
          <a:p>
            <a:r>
              <a:rPr lang="ko-KR" altLang="en-US" sz="2000" dirty="0" smtClean="0"/>
              <a:t>   </a:t>
            </a:r>
            <a:r>
              <a:rPr lang="en-US" altLang="ko-KR" sz="2000" dirty="0" smtClean="0"/>
              <a:t>return 0;</a:t>
            </a:r>
          </a:p>
          <a:p>
            <a:r>
              <a:rPr lang="en-US" altLang="ko-KR" sz="2000" dirty="0" smtClean="0"/>
              <a:t>}</a:t>
            </a:r>
            <a:endParaRPr lang="ko-KR" altLang="en-US" sz="2000" dirty="0"/>
          </a:p>
        </p:txBody>
      </p:sp>
      <p:grpSp>
        <p:nvGrpSpPr>
          <p:cNvPr id="6" name="그룹 5"/>
          <p:cNvGrpSpPr/>
          <p:nvPr/>
        </p:nvGrpSpPr>
        <p:grpSpPr>
          <a:xfrm>
            <a:off x="2070539" y="4819472"/>
            <a:ext cx="5852062" cy="1809724"/>
            <a:chOff x="703846" y="4619672"/>
            <a:chExt cx="6012353" cy="1809724"/>
          </a:xfrm>
        </p:grpSpPr>
        <p:grpSp>
          <p:nvGrpSpPr>
            <p:cNvPr id="7" name="그룹 76"/>
            <p:cNvGrpSpPr/>
            <p:nvPr/>
          </p:nvGrpSpPr>
          <p:grpSpPr>
            <a:xfrm>
              <a:off x="705008" y="4619672"/>
              <a:ext cx="6011191" cy="1809724"/>
              <a:chOff x="3419652" y="4619672"/>
              <a:chExt cx="6011191" cy="1809724"/>
            </a:xfrm>
          </p:grpSpPr>
          <p:grpSp>
            <p:nvGrpSpPr>
              <p:cNvPr id="12" name="그룹 75"/>
              <p:cNvGrpSpPr/>
              <p:nvPr/>
            </p:nvGrpSpPr>
            <p:grpSpPr>
              <a:xfrm>
                <a:off x="3419652" y="4619672"/>
                <a:ext cx="6011191" cy="1809724"/>
                <a:chOff x="3419652" y="4619672"/>
                <a:chExt cx="6011191" cy="1809724"/>
              </a:xfrm>
            </p:grpSpPr>
            <p:sp>
              <p:nvSpPr>
                <p:cNvPr id="18" name="직사각형 17"/>
                <p:cNvSpPr/>
                <p:nvPr/>
              </p:nvSpPr>
              <p:spPr>
                <a:xfrm>
                  <a:off x="4857753" y="4786322"/>
                  <a:ext cx="1427163" cy="1643074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3200" dirty="0" smtClean="0"/>
                    <a:t>1</a:t>
                  </a:r>
                </a:p>
                <a:p>
                  <a:pPr algn="ctr"/>
                  <a:r>
                    <a:rPr lang="en-US" altLang="ko-KR" sz="3200" dirty="0" smtClean="0"/>
                    <a:t>2</a:t>
                  </a:r>
                </a:p>
                <a:p>
                  <a:pPr algn="ctr"/>
                  <a:r>
                    <a:rPr lang="en-US" altLang="ko-KR" sz="3200" dirty="0" smtClean="0"/>
                    <a:t>3</a:t>
                  </a:r>
                </a:p>
              </p:txBody>
            </p:sp>
            <p:sp>
              <p:nvSpPr>
                <p:cNvPr id="20" name="TextBox 144"/>
                <p:cNvSpPr txBox="1"/>
                <p:nvPr/>
              </p:nvSpPr>
              <p:spPr>
                <a:xfrm>
                  <a:off x="3419652" y="4619672"/>
                  <a:ext cx="1391968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&amp;array[0]</a:t>
                  </a:r>
                  <a:endParaRPr lang="ko-KR" altLang="en-US" sz="2000" b="1" dirty="0">
                    <a:solidFill>
                      <a:srgbClr val="0000FF"/>
                    </a:solidFill>
                  </a:endParaRPr>
                </a:p>
              </p:txBody>
            </p:sp>
            <p:sp>
              <p:nvSpPr>
                <p:cNvPr id="22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6284915" y="4892659"/>
                  <a:ext cx="3145928" cy="4001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*&amp;array[0] == array[0]</a:t>
                  </a:r>
                  <a:endParaRPr lang="en-US" altLang="ko-KR" sz="2000" b="1" dirty="0"/>
                </a:p>
              </p:txBody>
            </p:sp>
          </p:grpSp>
          <p:sp>
            <p:nvSpPr>
              <p:cNvPr id="13" name="순서도: 연결자 12"/>
              <p:cNvSpPr/>
              <p:nvPr/>
            </p:nvSpPr>
            <p:spPr>
              <a:xfrm>
                <a:off x="4829856" y="4758426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  <p:cxnSp>
            <p:nvCxnSpPr>
              <p:cNvPr id="14" name="직선 연결선 13"/>
              <p:cNvCxnSpPr/>
              <p:nvPr/>
            </p:nvCxnSpPr>
            <p:spPr>
              <a:xfrm>
                <a:off x="4857752" y="5357826"/>
                <a:ext cx="1427163" cy="1588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/>
              <p:cNvCxnSpPr/>
              <p:nvPr/>
            </p:nvCxnSpPr>
            <p:spPr>
              <a:xfrm>
                <a:off x="4857752" y="5914360"/>
                <a:ext cx="1427163" cy="14970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순서도: 연결자 15"/>
              <p:cNvSpPr/>
              <p:nvPr/>
            </p:nvSpPr>
            <p:spPr>
              <a:xfrm>
                <a:off x="4829856" y="5300902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  <p:sp>
            <p:nvSpPr>
              <p:cNvPr id="17" name="순서도: 연결자 16"/>
              <p:cNvSpPr/>
              <p:nvPr/>
            </p:nvSpPr>
            <p:spPr>
              <a:xfrm>
                <a:off x="4829856" y="5843834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</p:grpSp>
        <p:sp>
          <p:nvSpPr>
            <p:cNvPr id="8" name="Text Box 16"/>
            <p:cNvSpPr txBox="1">
              <a:spLocks noChangeArrowheads="1"/>
            </p:cNvSpPr>
            <p:nvPr/>
          </p:nvSpPr>
          <p:spPr bwMode="auto">
            <a:xfrm>
              <a:off x="3570268" y="5458292"/>
              <a:ext cx="3145928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*&amp;array[1] == array[1]</a:t>
              </a:r>
              <a:endParaRPr lang="en-US" altLang="ko-KR" sz="2000" b="1" dirty="0"/>
            </a:p>
          </p:txBody>
        </p:sp>
        <p:sp>
          <p:nvSpPr>
            <p:cNvPr id="9" name="Text Box 16"/>
            <p:cNvSpPr txBox="1">
              <a:spLocks noChangeArrowheads="1"/>
            </p:cNvSpPr>
            <p:nvPr/>
          </p:nvSpPr>
          <p:spPr bwMode="auto">
            <a:xfrm>
              <a:off x="3570268" y="6000768"/>
              <a:ext cx="3145928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*&amp;array[2] == array[2]</a:t>
              </a:r>
              <a:endParaRPr lang="en-US" altLang="ko-KR" sz="2000" b="1" dirty="0"/>
            </a:p>
          </p:txBody>
        </p:sp>
        <p:sp>
          <p:nvSpPr>
            <p:cNvPr id="10" name="TextBox 144"/>
            <p:cNvSpPr txBox="1"/>
            <p:nvPr/>
          </p:nvSpPr>
          <p:spPr>
            <a:xfrm>
              <a:off x="724772" y="5162148"/>
              <a:ext cx="13919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&amp;array[1]</a:t>
              </a:r>
              <a:endParaRPr lang="ko-KR" altLang="en-US" sz="2000" b="1" dirty="0" smtClean="0">
                <a:solidFill>
                  <a:srgbClr val="0000FF"/>
                </a:solidFill>
              </a:endParaRPr>
            </a:p>
          </p:txBody>
        </p:sp>
        <p:sp>
          <p:nvSpPr>
            <p:cNvPr id="11" name="TextBox 144"/>
            <p:cNvSpPr txBox="1"/>
            <p:nvPr/>
          </p:nvSpPr>
          <p:spPr>
            <a:xfrm>
              <a:off x="703846" y="5705756"/>
              <a:ext cx="13919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&amp;array[2]</a:t>
              </a:r>
              <a:endParaRPr lang="ko-KR" altLang="en-US" sz="2000" b="1" dirty="0" smtClean="0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(11/12)---[1-8.c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분석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dirty="0"/>
          </a:p>
        </p:txBody>
      </p:sp>
      <p:pic>
        <p:nvPicPr>
          <p:cNvPr id="4" name="그림 3" descr="ch01-01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2604" y="1772544"/>
            <a:ext cx="8148528" cy="4311595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5929322" y="2857496"/>
            <a:ext cx="3000396" cy="1571636"/>
          </a:xfrm>
          <a:prstGeom prst="rect">
            <a:avLst/>
          </a:prstGeom>
          <a:solidFill>
            <a:schemeClr val="accent6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000496" y="1928802"/>
            <a:ext cx="1143008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99834" y="5429264"/>
            <a:ext cx="714380" cy="357190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1.2 1</a:t>
            </a:r>
            <a:r>
              <a:rPr lang="ko-KR" altLang="en-US" dirty="0" smtClean="0"/>
              <a:t>차원 배열의 주소와 값의 참조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(12/12)---[1-9.c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실습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32" y="1285860"/>
            <a:ext cx="9144031" cy="3139321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#include&lt;</a:t>
            </a:r>
            <a:r>
              <a:rPr lang="en-US" altLang="ko-KR" dirty="0" err="1" smtClean="0"/>
              <a:t>stdio.h</a:t>
            </a:r>
            <a:r>
              <a:rPr lang="en-US" altLang="ko-KR" dirty="0" smtClean="0"/>
              <a:t>&gt;</a:t>
            </a:r>
          </a:p>
          <a:p>
            <a:r>
              <a:rPr lang="en-US" altLang="ko-KR" dirty="0" err="1" smtClean="0"/>
              <a:t>int</a:t>
            </a:r>
            <a:r>
              <a:rPr lang="en-US" altLang="ko-KR" dirty="0" smtClean="0"/>
              <a:t> main(void)</a:t>
            </a:r>
          </a:p>
          <a:p>
            <a:r>
              <a:rPr lang="en-US" altLang="ko-KR" dirty="0" smtClean="0"/>
              <a:t>{</a:t>
            </a:r>
          </a:p>
          <a:p>
            <a:r>
              <a:rPr lang="en-US" altLang="ko-KR" dirty="0" smtClean="0"/>
              <a:t>  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 array[3] = {1,2,3};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   printf("</a:t>
            </a:r>
            <a:r>
              <a:rPr lang="en-US" altLang="ko-KR" b="1" dirty="0" smtClean="0">
                <a:solidFill>
                  <a:srgbClr val="FF0000"/>
                </a:solidFill>
              </a:rPr>
              <a:t>%x %x %x</a:t>
            </a:r>
            <a:r>
              <a:rPr lang="en-US" altLang="ko-KR" dirty="0" smtClean="0"/>
              <a:t> \n",   </a:t>
            </a:r>
            <a:r>
              <a:rPr lang="en-US" altLang="ko-KR" b="1" dirty="0" smtClean="0">
                <a:solidFill>
                  <a:srgbClr val="0000FF"/>
                </a:solidFill>
              </a:rPr>
              <a:t>array+0</a:t>
            </a:r>
            <a:r>
              <a:rPr lang="en-US" altLang="ko-KR" dirty="0" smtClean="0"/>
              <a:t>,    </a:t>
            </a:r>
            <a:r>
              <a:rPr lang="en-US" altLang="ko-KR" b="1" dirty="0" smtClean="0">
                <a:solidFill>
                  <a:srgbClr val="0000FF"/>
                </a:solidFill>
              </a:rPr>
              <a:t>array+1</a:t>
            </a:r>
            <a:r>
              <a:rPr lang="en-US" altLang="ko-KR" dirty="0" smtClean="0"/>
              <a:t>,    </a:t>
            </a:r>
            <a:r>
              <a:rPr lang="en-US" altLang="ko-KR" b="1" dirty="0" smtClean="0">
                <a:solidFill>
                  <a:srgbClr val="0000FF"/>
                </a:solidFill>
              </a:rPr>
              <a:t>array+2</a:t>
            </a:r>
            <a:r>
              <a:rPr lang="en-US" altLang="ko-KR" dirty="0" smtClean="0"/>
              <a:t>);   </a:t>
            </a:r>
          </a:p>
          <a:p>
            <a:r>
              <a:rPr lang="en-US" altLang="ko-KR" dirty="0" smtClean="0"/>
              <a:t> </a:t>
            </a:r>
            <a:r>
              <a:rPr lang="ko-KR" altLang="en-US" dirty="0" smtClean="0"/>
              <a:t>  </a:t>
            </a:r>
            <a:r>
              <a:rPr lang="en-US" altLang="ko-KR" dirty="0" smtClean="0"/>
              <a:t>printf("</a:t>
            </a:r>
            <a:r>
              <a:rPr lang="en-US" altLang="ko-KR" b="1" dirty="0" smtClean="0">
                <a:solidFill>
                  <a:srgbClr val="FF0000"/>
                </a:solidFill>
              </a:rPr>
              <a:t>%d %d %d</a:t>
            </a:r>
            <a:r>
              <a:rPr lang="en-US" altLang="ko-KR" dirty="0" smtClean="0"/>
              <a:t> \n",</a:t>
            </a:r>
            <a:r>
              <a:rPr lang="en-US" altLang="ko-KR" b="1" dirty="0" smtClean="0">
                <a:solidFill>
                  <a:srgbClr val="0000FF"/>
                </a:solidFill>
              </a:rPr>
              <a:t>*(array+0)</a:t>
            </a:r>
            <a:r>
              <a:rPr lang="en-US" altLang="ko-KR" dirty="0" smtClean="0"/>
              <a:t>,</a:t>
            </a:r>
            <a:r>
              <a:rPr lang="en-US" altLang="ko-KR" b="1" dirty="0" smtClean="0">
                <a:solidFill>
                  <a:srgbClr val="0000FF"/>
                </a:solidFill>
              </a:rPr>
              <a:t>*(array+1)</a:t>
            </a:r>
            <a:r>
              <a:rPr lang="en-US" altLang="ko-KR" dirty="0" smtClean="0"/>
              <a:t>,</a:t>
            </a:r>
            <a:r>
              <a:rPr lang="en-US" altLang="ko-KR" b="1" dirty="0" smtClean="0">
                <a:solidFill>
                  <a:srgbClr val="0000FF"/>
                </a:solidFill>
              </a:rPr>
              <a:t>*(array+2)</a:t>
            </a:r>
            <a:r>
              <a:rPr lang="en-US" altLang="ko-KR" dirty="0" smtClean="0"/>
              <a:t>); </a:t>
            </a:r>
          </a:p>
          <a:p>
            <a:r>
              <a:rPr lang="en-US" altLang="ko-KR" dirty="0" smtClean="0"/>
              <a:t>   printf("</a:t>
            </a:r>
            <a:r>
              <a:rPr lang="en-US" altLang="ko-KR" b="1" dirty="0" smtClean="0">
                <a:solidFill>
                  <a:srgbClr val="FF0000"/>
                </a:solidFill>
              </a:rPr>
              <a:t>%d %d</a:t>
            </a:r>
            <a:r>
              <a:rPr lang="en-US" altLang="ko-KR" dirty="0" smtClean="0"/>
              <a:t> \n", </a:t>
            </a:r>
            <a:r>
              <a:rPr lang="en-US" altLang="ko-KR" b="1" dirty="0" smtClean="0">
                <a:solidFill>
                  <a:srgbClr val="0000FF"/>
                </a:solidFill>
              </a:rPr>
              <a:t>*(array+0)</a:t>
            </a:r>
            <a:r>
              <a:rPr lang="en-US" altLang="ko-KR" dirty="0" smtClean="0"/>
              <a:t>,</a:t>
            </a:r>
            <a:r>
              <a:rPr lang="en-US" altLang="ko-KR" dirty="0" smtClean="0">
                <a:solidFill>
                  <a:srgbClr val="00B050"/>
                </a:solidFill>
              </a:rPr>
              <a:t> </a:t>
            </a:r>
            <a:r>
              <a:rPr lang="en-US" altLang="ko-KR" b="1" dirty="0" smtClean="0">
                <a:solidFill>
                  <a:srgbClr val="0000FF"/>
                </a:solidFill>
              </a:rPr>
              <a:t>*array</a:t>
            </a:r>
            <a:r>
              <a:rPr lang="en-US" altLang="ko-KR" dirty="0" smtClean="0"/>
              <a:t>);		          </a:t>
            </a:r>
            <a:r>
              <a:rPr lang="ko-KR" altLang="en-US" dirty="0" smtClean="0"/>
              <a:t> </a:t>
            </a:r>
          </a:p>
          <a:p>
            <a:endParaRPr lang="ko-KR" altLang="en-US" dirty="0" smtClean="0"/>
          </a:p>
          <a:p>
            <a:r>
              <a:rPr lang="ko-KR" altLang="en-US" dirty="0" smtClean="0"/>
              <a:t>   </a:t>
            </a:r>
            <a:r>
              <a:rPr lang="en-US" altLang="ko-KR" dirty="0" smtClean="0"/>
              <a:t>return 0;</a:t>
            </a:r>
          </a:p>
          <a:p>
            <a:r>
              <a:rPr lang="en-US" altLang="ko-KR" dirty="0" smtClean="0"/>
              <a:t>}</a:t>
            </a:r>
            <a:endParaRPr lang="ko-KR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85714" y="1288124"/>
            <a:ext cx="3714744" cy="1428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7" name="그룹 6"/>
          <p:cNvGrpSpPr/>
          <p:nvPr/>
        </p:nvGrpSpPr>
        <p:grpSpPr>
          <a:xfrm>
            <a:off x="2143108" y="4674332"/>
            <a:ext cx="5922156" cy="1809724"/>
            <a:chOff x="778403" y="4619672"/>
            <a:chExt cx="6084366" cy="1809724"/>
          </a:xfrm>
        </p:grpSpPr>
        <p:grpSp>
          <p:nvGrpSpPr>
            <p:cNvPr id="8" name="그룹 76"/>
            <p:cNvGrpSpPr/>
            <p:nvPr/>
          </p:nvGrpSpPr>
          <p:grpSpPr>
            <a:xfrm>
              <a:off x="778403" y="4619672"/>
              <a:ext cx="5992141" cy="1809724"/>
              <a:chOff x="3493047" y="4619672"/>
              <a:chExt cx="5992141" cy="1809724"/>
            </a:xfrm>
          </p:grpSpPr>
          <p:grpSp>
            <p:nvGrpSpPr>
              <p:cNvPr id="13" name="그룹 75"/>
              <p:cNvGrpSpPr/>
              <p:nvPr/>
            </p:nvGrpSpPr>
            <p:grpSpPr>
              <a:xfrm>
                <a:off x="3493047" y="4619672"/>
                <a:ext cx="5992141" cy="1809724"/>
                <a:chOff x="3493047" y="4619672"/>
                <a:chExt cx="5992141" cy="1809724"/>
              </a:xfrm>
            </p:grpSpPr>
            <p:sp>
              <p:nvSpPr>
                <p:cNvPr id="19" name="직사각형 18"/>
                <p:cNvSpPr/>
                <p:nvPr/>
              </p:nvSpPr>
              <p:spPr>
                <a:xfrm>
                  <a:off x="4857753" y="4786322"/>
                  <a:ext cx="1427163" cy="1643074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3200" dirty="0" smtClean="0"/>
                    <a:t>1</a:t>
                  </a:r>
                </a:p>
                <a:p>
                  <a:pPr algn="ctr"/>
                  <a:r>
                    <a:rPr lang="en-US" altLang="ko-KR" sz="3200" dirty="0" smtClean="0"/>
                    <a:t>2</a:t>
                  </a:r>
                </a:p>
                <a:p>
                  <a:pPr algn="ctr"/>
                  <a:r>
                    <a:rPr lang="en-US" altLang="ko-KR" sz="3200" dirty="0" smtClean="0"/>
                    <a:t>3</a:t>
                  </a:r>
                </a:p>
              </p:txBody>
            </p:sp>
            <p:sp>
              <p:nvSpPr>
                <p:cNvPr id="22" name="TextBox 144"/>
                <p:cNvSpPr txBox="1"/>
                <p:nvPr/>
              </p:nvSpPr>
              <p:spPr>
                <a:xfrm>
                  <a:off x="3493047" y="4619672"/>
                  <a:ext cx="1167988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array+0</a:t>
                  </a:r>
                  <a:endParaRPr lang="ko-KR" altLang="en-US" sz="2000" b="1" dirty="0">
                    <a:solidFill>
                      <a:srgbClr val="0000FF"/>
                    </a:solidFill>
                  </a:endParaRPr>
                </a:p>
              </p:txBody>
            </p:sp>
            <p:sp>
              <p:nvSpPr>
                <p:cNvPr id="23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6284914" y="4892659"/>
                  <a:ext cx="3200274" cy="4001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array[0] == *(array + 0)</a:t>
                  </a:r>
                  <a:endParaRPr lang="en-US" altLang="ko-KR" sz="2000" b="1" dirty="0"/>
                </a:p>
              </p:txBody>
            </p:sp>
          </p:grpSp>
          <p:sp>
            <p:nvSpPr>
              <p:cNvPr id="14" name="순서도: 연결자 13"/>
              <p:cNvSpPr/>
              <p:nvPr/>
            </p:nvSpPr>
            <p:spPr>
              <a:xfrm>
                <a:off x="4829856" y="4758426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  <p:cxnSp>
            <p:nvCxnSpPr>
              <p:cNvPr id="15" name="직선 연결선 14"/>
              <p:cNvCxnSpPr/>
              <p:nvPr/>
            </p:nvCxnSpPr>
            <p:spPr>
              <a:xfrm>
                <a:off x="4857752" y="5357826"/>
                <a:ext cx="1427163" cy="1588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/>
              <p:cNvCxnSpPr/>
              <p:nvPr/>
            </p:nvCxnSpPr>
            <p:spPr>
              <a:xfrm>
                <a:off x="4857752" y="5914360"/>
                <a:ext cx="1427163" cy="14970"/>
              </a:xfrm>
              <a:prstGeom prst="line">
                <a:avLst/>
              </a:prstGeom>
              <a:ln w="25400" cmpd="sng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순서도: 연결자 16"/>
              <p:cNvSpPr/>
              <p:nvPr/>
            </p:nvSpPr>
            <p:spPr>
              <a:xfrm>
                <a:off x="4829856" y="5300902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  <p:sp>
            <p:nvSpPr>
              <p:cNvPr id="18" name="순서도: 연결자 17"/>
              <p:cNvSpPr/>
              <p:nvPr/>
            </p:nvSpPr>
            <p:spPr>
              <a:xfrm>
                <a:off x="4829856" y="5843834"/>
                <a:ext cx="71438" cy="100010"/>
              </a:xfrm>
              <a:prstGeom prst="flowChartConnector">
                <a:avLst/>
              </a:prstGeom>
              <a:solidFill>
                <a:srgbClr val="FF0000"/>
              </a:solidFill>
              <a:ln w="25400">
                <a:solidFill>
                  <a:schemeClr val="tx1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sz="2000"/>
              </a:p>
            </p:txBody>
          </p:sp>
        </p:grpSp>
        <p:sp>
          <p:nvSpPr>
            <p:cNvPr id="9" name="Text Box 16"/>
            <p:cNvSpPr txBox="1">
              <a:spLocks noChangeArrowheads="1"/>
            </p:cNvSpPr>
            <p:nvPr/>
          </p:nvSpPr>
          <p:spPr bwMode="auto">
            <a:xfrm>
              <a:off x="3570269" y="5458292"/>
              <a:ext cx="3200275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array[1] == *(array + 1)</a:t>
              </a:r>
              <a:endParaRPr lang="en-US" altLang="ko-KR" sz="2000" b="1" dirty="0"/>
            </a:p>
          </p:txBody>
        </p:sp>
        <p:sp>
          <p:nvSpPr>
            <p:cNvPr id="10" name="Text Box 16"/>
            <p:cNvSpPr txBox="1">
              <a:spLocks noChangeArrowheads="1"/>
            </p:cNvSpPr>
            <p:nvPr/>
          </p:nvSpPr>
          <p:spPr bwMode="auto">
            <a:xfrm>
              <a:off x="3570268" y="6000768"/>
              <a:ext cx="329250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array[2] == *(array  + 2)</a:t>
              </a:r>
              <a:endParaRPr lang="en-US" altLang="ko-KR" sz="2000" b="1" dirty="0"/>
            </a:p>
          </p:txBody>
        </p:sp>
        <p:sp>
          <p:nvSpPr>
            <p:cNvPr id="11" name="TextBox 144"/>
            <p:cNvSpPr txBox="1"/>
            <p:nvPr/>
          </p:nvSpPr>
          <p:spPr>
            <a:xfrm>
              <a:off x="798167" y="5162148"/>
              <a:ext cx="11679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array+1</a:t>
              </a:r>
              <a:endParaRPr lang="ko-KR" altLang="en-US" sz="2000" b="1" dirty="0" smtClean="0">
                <a:solidFill>
                  <a:srgbClr val="0000FF"/>
                </a:solidFill>
              </a:endParaRPr>
            </a:p>
          </p:txBody>
        </p:sp>
        <p:sp>
          <p:nvSpPr>
            <p:cNvPr id="12" name="TextBox 144"/>
            <p:cNvSpPr txBox="1"/>
            <p:nvPr/>
          </p:nvSpPr>
          <p:spPr>
            <a:xfrm>
              <a:off x="778404" y="5705756"/>
              <a:ext cx="11679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b="1" dirty="0" smtClean="0"/>
                <a:t>array+2</a:t>
              </a:r>
              <a:endParaRPr lang="ko-KR" altLang="en-US" sz="2000" b="1" dirty="0" smtClean="0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결론</a:t>
            </a:r>
            <a:r>
              <a:rPr lang="en-US" altLang="ko-KR" dirty="0" smtClean="0"/>
              <a:t>: </a:t>
            </a:r>
            <a:r>
              <a:rPr lang="ko-KR" altLang="en-US" dirty="0" smtClean="0"/>
              <a:t>반드시 숙지해야 할 사항</a:t>
            </a:r>
            <a:r>
              <a:rPr lang="en-US" altLang="ko-KR" dirty="0" smtClean="0"/>
              <a:t>(1)</a:t>
            </a:r>
            <a:endParaRPr lang="ko-KR" altLang="en-US" dirty="0"/>
          </a:p>
        </p:txBody>
      </p:sp>
      <p:pic>
        <p:nvPicPr>
          <p:cNvPr id="4" name="내용 개체 틀 3" descr="ch01-01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71472" y="1300374"/>
            <a:ext cx="8019215" cy="1306835"/>
          </a:xfrm>
        </p:spPr>
      </p:pic>
      <p:sp>
        <p:nvSpPr>
          <p:cNvPr id="21" name="직사각형 20"/>
          <p:cNvSpPr/>
          <p:nvPr/>
        </p:nvSpPr>
        <p:spPr>
          <a:xfrm>
            <a:off x="428596" y="2071678"/>
            <a:ext cx="2428892" cy="500066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/>
          <p:cNvGrpSpPr/>
          <p:nvPr/>
        </p:nvGrpSpPr>
        <p:grpSpPr>
          <a:xfrm>
            <a:off x="1329394" y="3500438"/>
            <a:ext cx="6500858" cy="2585150"/>
            <a:chOff x="1329394" y="3500438"/>
            <a:chExt cx="6500858" cy="2585150"/>
          </a:xfrm>
        </p:grpSpPr>
        <p:grpSp>
          <p:nvGrpSpPr>
            <p:cNvPr id="30" name="그룹 29"/>
            <p:cNvGrpSpPr/>
            <p:nvPr/>
          </p:nvGrpSpPr>
          <p:grpSpPr>
            <a:xfrm>
              <a:off x="1764088" y="3629932"/>
              <a:ext cx="5923288" cy="2169904"/>
              <a:chOff x="1284720" y="2986990"/>
              <a:chExt cx="5923288" cy="2169904"/>
            </a:xfrm>
          </p:grpSpPr>
          <p:grpSp>
            <p:nvGrpSpPr>
              <p:cNvPr id="5" name="그룹 6"/>
              <p:cNvGrpSpPr/>
              <p:nvPr/>
            </p:nvGrpSpPr>
            <p:grpSpPr>
              <a:xfrm>
                <a:off x="1285852" y="2986990"/>
                <a:ext cx="5922156" cy="2169904"/>
                <a:chOff x="778403" y="4259492"/>
                <a:chExt cx="6084366" cy="2169904"/>
              </a:xfrm>
            </p:grpSpPr>
            <p:grpSp>
              <p:nvGrpSpPr>
                <p:cNvPr id="6" name="그룹 76"/>
                <p:cNvGrpSpPr/>
                <p:nvPr/>
              </p:nvGrpSpPr>
              <p:grpSpPr>
                <a:xfrm>
                  <a:off x="778403" y="4259492"/>
                  <a:ext cx="5992141" cy="2169904"/>
                  <a:chOff x="3493047" y="4259492"/>
                  <a:chExt cx="5992141" cy="2169904"/>
                </a:xfrm>
              </p:grpSpPr>
              <p:grpSp>
                <p:nvGrpSpPr>
                  <p:cNvPr id="11" name="그룹 75"/>
                  <p:cNvGrpSpPr/>
                  <p:nvPr/>
                </p:nvGrpSpPr>
                <p:grpSpPr>
                  <a:xfrm>
                    <a:off x="3493047" y="4259492"/>
                    <a:ext cx="5992141" cy="2169904"/>
                    <a:chOff x="3493047" y="4259492"/>
                    <a:chExt cx="5992141" cy="2169904"/>
                  </a:xfrm>
                </p:grpSpPr>
                <p:sp>
                  <p:nvSpPr>
                    <p:cNvPr id="17" name="직사각형 16"/>
                    <p:cNvSpPr/>
                    <p:nvPr/>
                  </p:nvSpPr>
                  <p:spPr>
                    <a:xfrm>
                      <a:off x="4857753" y="4786322"/>
                      <a:ext cx="1427163" cy="1643074"/>
                    </a:xfrm>
                    <a:prstGeom prst="rect">
                      <a:avLst/>
                    </a:prstGeom>
                    <a:solidFill>
                      <a:schemeClr val="tx2">
                        <a:lumMod val="60000"/>
                        <a:lumOff val="4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altLang="ko-KR" sz="3200" dirty="0" smtClean="0"/>
                        <a:t>1</a:t>
                      </a:r>
                    </a:p>
                    <a:p>
                      <a:pPr algn="ctr"/>
                      <a:r>
                        <a:rPr lang="en-US" altLang="ko-KR" sz="3200" dirty="0" smtClean="0"/>
                        <a:t>2</a:t>
                      </a:r>
                    </a:p>
                    <a:p>
                      <a:pPr algn="ctr"/>
                      <a:r>
                        <a:rPr lang="en-US" altLang="ko-KR" sz="3200" dirty="0" smtClean="0"/>
                        <a:t>3</a:t>
                      </a:r>
                    </a:p>
                  </p:txBody>
                </p:sp>
                <p:sp>
                  <p:nvSpPr>
                    <p:cNvPr id="18" name="TextBox 144"/>
                    <p:cNvSpPr txBox="1"/>
                    <p:nvPr/>
                  </p:nvSpPr>
                  <p:spPr>
                    <a:xfrm>
                      <a:off x="4248259" y="4259492"/>
                      <a:ext cx="2635386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r>
                        <a:rPr lang="en-US" altLang="ko-KR" sz="2000" b="1" dirty="0" smtClean="0"/>
                        <a:t>int array[3]={1,2,3};</a:t>
                      </a:r>
                      <a:endParaRPr lang="ko-KR" altLang="en-US" sz="2000" b="1" dirty="0"/>
                    </a:p>
                  </p:txBody>
                </p:sp>
                <p:sp>
                  <p:nvSpPr>
                    <p:cNvPr id="19" name="TextBox 144"/>
                    <p:cNvSpPr txBox="1"/>
                    <p:nvPr/>
                  </p:nvSpPr>
                  <p:spPr>
                    <a:xfrm>
                      <a:off x="3493047" y="4619672"/>
                      <a:ext cx="1167988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r>
                        <a:rPr lang="en-US" altLang="ko-KR" sz="2000" b="1" dirty="0" smtClean="0"/>
                        <a:t>array+0</a:t>
                      </a:r>
                      <a:endParaRPr lang="ko-KR" altLang="en-US" sz="2000" b="1" dirty="0">
                        <a:solidFill>
                          <a:srgbClr val="0000FF"/>
                        </a:solidFill>
                      </a:endParaRPr>
                    </a:p>
                  </p:txBody>
                </p:sp>
                <p:sp>
                  <p:nvSpPr>
                    <p:cNvPr id="20" name="Text Box 16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6284914" y="4892659"/>
                      <a:ext cx="3200274" cy="400110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  <a:effectLst/>
                  </p:spPr>
                  <p:txBody>
                    <a:bodyPr wrap="none">
                      <a:spAutoFit/>
                    </a:bodyPr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r>
                        <a:rPr lang="en-US" altLang="ko-KR" sz="2000" b="1" dirty="0" smtClean="0"/>
                        <a:t>array[0] == *(array + 0)</a:t>
                      </a:r>
                      <a:endParaRPr lang="en-US" altLang="ko-KR" sz="2000" b="1" dirty="0"/>
                    </a:p>
                  </p:txBody>
                </p:sp>
              </p:grpSp>
              <p:sp>
                <p:nvSpPr>
                  <p:cNvPr id="12" name="순서도: 연결자 11"/>
                  <p:cNvSpPr/>
                  <p:nvPr/>
                </p:nvSpPr>
                <p:spPr>
                  <a:xfrm>
                    <a:off x="4829856" y="4758426"/>
                    <a:ext cx="71438" cy="100010"/>
                  </a:xfrm>
                  <a:prstGeom prst="flowChartConnector">
                    <a:avLst/>
                  </a:prstGeom>
                  <a:solidFill>
                    <a:srgbClr val="FF0000"/>
                  </a:solidFill>
                  <a:ln w="25400">
                    <a:solidFill>
                      <a:schemeClr val="tx1"/>
                    </a:solidFill>
                    <a:prstDash val="solid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 sz="2000"/>
                  </a:p>
                </p:txBody>
              </p:sp>
              <p:cxnSp>
                <p:nvCxnSpPr>
                  <p:cNvPr id="13" name="직선 연결선 12"/>
                  <p:cNvCxnSpPr/>
                  <p:nvPr/>
                </p:nvCxnSpPr>
                <p:spPr>
                  <a:xfrm>
                    <a:off x="4857752" y="5357826"/>
                    <a:ext cx="1427163" cy="1588"/>
                  </a:xfrm>
                  <a:prstGeom prst="line">
                    <a:avLst/>
                  </a:prstGeom>
                  <a:ln w="25400" cmpd="sng">
                    <a:solidFill>
                      <a:schemeClr val="tx1"/>
                    </a:solidFill>
                    <a:prstDash val="solid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직선 연결선 13"/>
                  <p:cNvCxnSpPr/>
                  <p:nvPr/>
                </p:nvCxnSpPr>
                <p:spPr>
                  <a:xfrm>
                    <a:off x="4857752" y="5914360"/>
                    <a:ext cx="1427163" cy="14970"/>
                  </a:xfrm>
                  <a:prstGeom prst="line">
                    <a:avLst/>
                  </a:prstGeom>
                  <a:ln w="25400" cmpd="sng">
                    <a:solidFill>
                      <a:schemeClr val="tx1"/>
                    </a:solidFill>
                    <a:prstDash val="solid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" name="순서도: 연결자 14"/>
                  <p:cNvSpPr/>
                  <p:nvPr/>
                </p:nvSpPr>
                <p:spPr>
                  <a:xfrm>
                    <a:off x="4829856" y="5300902"/>
                    <a:ext cx="71438" cy="100010"/>
                  </a:xfrm>
                  <a:prstGeom prst="flowChartConnector">
                    <a:avLst/>
                  </a:prstGeom>
                  <a:solidFill>
                    <a:srgbClr val="FF0000"/>
                  </a:solidFill>
                  <a:ln w="25400">
                    <a:solidFill>
                      <a:schemeClr val="tx1"/>
                    </a:solidFill>
                    <a:prstDash val="solid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 sz="2000"/>
                  </a:p>
                </p:txBody>
              </p:sp>
              <p:sp>
                <p:nvSpPr>
                  <p:cNvPr id="16" name="순서도: 연결자 15"/>
                  <p:cNvSpPr/>
                  <p:nvPr/>
                </p:nvSpPr>
                <p:spPr>
                  <a:xfrm>
                    <a:off x="4829856" y="5843834"/>
                    <a:ext cx="71438" cy="100010"/>
                  </a:xfrm>
                  <a:prstGeom prst="flowChartConnector">
                    <a:avLst/>
                  </a:prstGeom>
                  <a:solidFill>
                    <a:srgbClr val="FF0000"/>
                  </a:solidFill>
                  <a:ln w="25400">
                    <a:solidFill>
                      <a:schemeClr val="tx1"/>
                    </a:solidFill>
                    <a:prstDash val="solid"/>
                    <a:tail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ko-KR" altLang="en-US" sz="2000"/>
                  </a:p>
                </p:txBody>
              </p:sp>
            </p:grpSp>
            <p:sp>
              <p:nvSpPr>
                <p:cNvPr id="7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3570269" y="5458292"/>
                  <a:ext cx="3200275" cy="4001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array[1] == *(array + 1)</a:t>
                  </a:r>
                  <a:endParaRPr lang="en-US" altLang="ko-KR" sz="2000" b="1" dirty="0"/>
                </a:p>
              </p:txBody>
            </p:sp>
            <p:sp>
              <p:nvSpPr>
                <p:cNvPr id="8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3570268" y="6000768"/>
                  <a:ext cx="3292501" cy="4001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array[2] == *(array  + 2)</a:t>
                  </a:r>
                  <a:endParaRPr lang="en-US" altLang="ko-KR" sz="2000" b="1" dirty="0"/>
                </a:p>
              </p:txBody>
            </p:sp>
            <p:sp>
              <p:nvSpPr>
                <p:cNvPr id="9" name="TextBox 144"/>
                <p:cNvSpPr txBox="1"/>
                <p:nvPr/>
              </p:nvSpPr>
              <p:spPr>
                <a:xfrm>
                  <a:off x="798167" y="5162148"/>
                  <a:ext cx="1167988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array+1</a:t>
                  </a:r>
                  <a:endParaRPr lang="ko-KR" altLang="en-US" sz="2000" b="1" dirty="0" smtClean="0">
                    <a:solidFill>
                      <a:srgbClr val="0000FF"/>
                    </a:solidFill>
                  </a:endParaRPr>
                </a:p>
              </p:txBody>
            </p:sp>
            <p:sp>
              <p:nvSpPr>
                <p:cNvPr id="10" name="TextBox 144"/>
                <p:cNvSpPr txBox="1"/>
                <p:nvPr/>
              </p:nvSpPr>
              <p:spPr>
                <a:xfrm>
                  <a:off x="778404" y="5705756"/>
                  <a:ext cx="1167988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ko-KR" sz="2000" b="1" dirty="0" smtClean="0"/>
                    <a:t>array+2</a:t>
                  </a:r>
                  <a:endParaRPr lang="ko-KR" altLang="en-US" sz="2000" b="1" dirty="0" smtClean="0">
                    <a:solidFill>
                      <a:srgbClr val="0000FF"/>
                    </a:solidFill>
                  </a:endParaRPr>
                </a:p>
              </p:txBody>
            </p:sp>
          </p:grpSp>
          <p:sp>
            <p:nvSpPr>
              <p:cNvPr id="22" name="직사각형 21"/>
              <p:cNvSpPr/>
              <p:nvPr/>
            </p:nvSpPr>
            <p:spPr>
              <a:xfrm>
                <a:off x="1285852" y="3429000"/>
                <a:ext cx="1143008" cy="285752"/>
              </a:xfrm>
              <a:prstGeom prst="rect">
                <a:avLst/>
              </a:prstGeom>
              <a:solidFill>
                <a:schemeClr val="accent6">
                  <a:lumMod val="75000"/>
                  <a:alpha val="2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1284720" y="3943580"/>
                <a:ext cx="1143008" cy="285752"/>
              </a:xfrm>
              <a:prstGeom prst="rect">
                <a:avLst/>
              </a:prstGeom>
              <a:solidFill>
                <a:schemeClr val="accent6">
                  <a:lumMod val="75000"/>
                  <a:alpha val="2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300366" y="4500570"/>
                <a:ext cx="1143008" cy="285752"/>
              </a:xfrm>
              <a:prstGeom prst="rect">
                <a:avLst/>
              </a:prstGeom>
              <a:solidFill>
                <a:schemeClr val="accent6">
                  <a:lumMod val="75000"/>
                  <a:alpha val="2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572132" y="3685724"/>
                <a:ext cx="1428760" cy="314780"/>
              </a:xfrm>
              <a:prstGeom prst="rect">
                <a:avLst/>
              </a:prstGeom>
              <a:solidFill>
                <a:schemeClr val="accent6">
                  <a:lumMod val="75000"/>
                  <a:alpha val="2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5572132" y="4229332"/>
                <a:ext cx="1428760" cy="314780"/>
              </a:xfrm>
              <a:prstGeom prst="rect">
                <a:avLst/>
              </a:prstGeom>
              <a:solidFill>
                <a:schemeClr val="accent6">
                  <a:lumMod val="75000"/>
                  <a:alpha val="2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직사각형 28"/>
              <p:cNvSpPr/>
              <p:nvPr/>
            </p:nvSpPr>
            <p:spPr>
              <a:xfrm>
                <a:off x="5601160" y="4757294"/>
                <a:ext cx="1428760" cy="314780"/>
              </a:xfrm>
              <a:prstGeom prst="rect">
                <a:avLst/>
              </a:prstGeom>
              <a:solidFill>
                <a:schemeClr val="accent6">
                  <a:lumMod val="75000"/>
                  <a:alpha val="2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1" name="직사각형 30"/>
            <p:cNvSpPr/>
            <p:nvPr/>
          </p:nvSpPr>
          <p:spPr>
            <a:xfrm>
              <a:off x="1329394" y="3500438"/>
              <a:ext cx="6500858" cy="2585150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>
            <a:spLocks noChangeArrowheads="1"/>
          </p:cNvSpPr>
          <p:nvPr/>
        </p:nvSpPr>
        <p:spPr bwMode="gray">
          <a:xfrm>
            <a:off x="0" y="3357562"/>
            <a:ext cx="9143999" cy="71438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145086">
                  <a:gamma/>
                  <a:shade val="46275"/>
                  <a:invGamma/>
                </a:srgbClr>
              </a:gs>
              <a:gs pos="50000">
                <a:srgbClr val="145086"/>
              </a:gs>
              <a:gs pos="100000">
                <a:srgbClr val="145086">
                  <a:gamma/>
                  <a:shade val="46275"/>
                  <a:invGamma/>
                </a:srgbClr>
              </a:gs>
            </a:gsLst>
            <a:lin ang="5400000" scaled="1"/>
          </a:gradFill>
          <a:ln w="38100">
            <a:solidFill>
              <a:srgbClr val="FFFFFF"/>
            </a:solidFill>
            <a:round/>
            <a:headEnd/>
            <a:tailEnd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kumimoji="1" lang="ko-KR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  <a:ea typeface="굴림" charset="-127"/>
              </a:rPr>
              <a:t> </a:t>
            </a:r>
            <a:r>
              <a:rPr kumimoji="1" lang="en-US" altLang="ko-KR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1.1</a:t>
            </a:r>
            <a:r>
              <a:rPr kumimoji="1" lang="en-US" altLang="ko-KR" sz="3200" b="1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 1</a:t>
            </a:r>
            <a:r>
              <a:rPr kumimoji="1" lang="ko-KR" altLang="en-US" sz="3200" b="1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굴림" charset="-127"/>
              </a:rPr>
              <a:t>차원 배열이란</a:t>
            </a:r>
            <a:endParaRPr kumimoji="1" lang="en-US" altLang="ko-KR" sz="32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charset="0"/>
              <a:ea typeface="굴림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결론</a:t>
            </a:r>
            <a:r>
              <a:rPr lang="en-US" altLang="ko-KR" dirty="0" smtClean="0"/>
              <a:t>: </a:t>
            </a:r>
            <a:r>
              <a:rPr lang="ko-KR" altLang="en-US" dirty="0" smtClean="0"/>
              <a:t>반드시 숙지해야 할 사항</a:t>
            </a:r>
            <a:r>
              <a:rPr lang="en-US" altLang="ko-KR" dirty="0" smtClean="0"/>
              <a:t>(2)</a:t>
            </a:r>
            <a:endParaRPr lang="ko-KR" altLang="en-US" dirty="0"/>
          </a:p>
        </p:txBody>
      </p:sp>
      <p:pic>
        <p:nvPicPr>
          <p:cNvPr id="4" name="내용 개체 틀 3" descr="ch01-01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71472" y="1300374"/>
            <a:ext cx="8019215" cy="1306835"/>
          </a:xfrm>
        </p:spPr>
      </p:pic>
      <p:sp>
        <p:nvSpPr>
          <p:cNvPr id="21" name="직사각형 20"/>
          <p:cNvSpPr/>
          <p:nvPr/>
        </p:nvSpPr>
        <p:spPr>
          <a:xfrm>
            <a:off x="3700230" y="2100706"/>
            <a:ext cx="1800464" cy="500066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4" name="그룹 53"/>
          <p:cNvGrpSpPr/>
          <p:nvPr/>
        </p:nvGrpSpPr>
        <p:grpSpPr>
          <a:xfrm>
            <a:off x="1542576" y="3500438"/>
            <a:ext cx="6500858" cy="2643206"/>
            <a:chOff x="1542576" y="3500438"/>
            <a:chExt cx="6500858" cy="2643206"/>
          </a:xfrm>
        </p:grpSpPr>
        <p:grpSp>
          <p:nvGrpSpPr>
            <p:cNvPr id="30" name="그룹 29"/>
            <p:cNvGrpSpPr/>
            <p:nvPr/>
          </p:nvGrpSpPr>
          <p:grpSpPr>
            <a:xfrm>
              <a:off x="1986850" y="3627668"/>
              <a:ext cx="5852062" cy="2256988"/>
              <a:chOff x="703846" y="4172408"/>
              <a:chExt cx="6012353" cy="2256988"/>
            </a:xfrm>
          </p:grpSpPr>
          <p:grpSp>
            <p:nvGrpSpPr>
              <p:cNvPr id="32" name="그룹 76"/>
              <p:cNvGrpSpPr/>
              <p:nvPr/>
            </p:nvGrpSpPr>
            <p:grpSpPr>
              <a:xfrm>
                <a:off x="705008" y="4172408"/>
                <a:ext cx="6011191" cy="2256988"/>
                <a:chOff x="3419652" y="4172408"/>
                <a:chExt cx="6011191" cy="2256988"/>
              </a:xfrm>
            </p:grpSpPr>
            <p:grpSp>
              <p:nvGrpSpPr>
                <p:cNvPr id="37" name="그룹 75"/>
                <p:cNvGrpSpPr/>
                <p:nvPr/>
              </p:nvGrpSpPr>
              <p:grpSpPr>
                <a:xfrm>
                  <a:off x="3419652" y="4172408"/>
                  <a:ext cx="6011191" cy="2256988"/>
                  <a:chOff x="3419652" y="4172408"/>
                  <a:chExt cx="6011191" cy="2256988"/>
                </a:xfrm>
              </p:grpSpPr>
              <p:sp>
                <p:nvSpPr>
                  <p:cNvPr id="43" name="직사각형 42"/>
                  <p:cNvSpPr/>
                  <p:nvPr/>
                </p:nvSpPr>
                <p:spPr>
                  <a:xfrm>
                    <a:off x="4857753" y="4786322"/>
                    <a:ext cx="1427163" cy="1643074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3200" dirty="0" smtClean="0"/>
                      <a:t>1</a:t>
                    </a:r>
                  </a:p>
                  <a:p>
                    <a:pPr algn="ctr"/>
                    <a:r>
                      <a:rPr lang="en-US" altLang="ko-KR" sz="3200" dirty="0" smtClean="0"/>
                      <a:t>2</a:t>
                    </a:r>
                  </a:p>
                  <a:p>
                    <a:pPr algn="ctr"/>
                    <a:r>
                      <a:rPr lang="en-US" altLang="ko-KR" sz="3200" dirty="0" smtClean="0"/>
                      <a:t>3</a:t>
                    </a:r>
                  </a:p>
                </p:txBody>
              </p:sp>
              <p:sp>
                <p:nvSpPr>
                  <p:cNvPr id="44" name="TextBox 144"/>
                  <p:cNvSpPr txBox="1"/>
                  <p:nvPr/>
                </p:nvSpPr>
                <p:spPr>
                  <a:xfrm>
                    <a:off x="4236092" y="4172408"/>
                    <a:ext cx="2635386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ko-KR" sz="2000" b="1" dirty="0" smtClean="0"/>
                      <a:t>int array[3]={1,2,3};</a:t>
                    </a:r>
                    <a:endParaRPr lang="ko-KR" altLang="en-US" sz="2000" b="1" dirty="0"/>
                  </a:p>
                </p:txBody>
              </p:sp>
              <p:sp>
                <p:nvSpPr>
                  <p:cNvPr id="45" name="TextBox 144"/>
                  <p:cNvSpPr txBox="1"/>
                  <p:nvPr/>
                </p:nvSpPr>
                <p:spPr>
                  <a:xfrm>
                    <a:off x="3419652" y="4619672"/>
                    <a:ext cx="1391968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ko-KR" sz="2000" b="1" dirty="0" smtClean="0"/>
                      <a:t>&amp;array[0]</a:t>
                    </a:r>
                    <a:endParaRPr lang="ko-KR" altLang="en-US" sz="2000" b="1" dirty="0">
                      <a:solidFill>
                        <a:srgbClr val="0000FF"/>
                      </a:solidFill>
                    </a:endParaRPr>
                  </a:p>
                </p:txBody>
              </p:sp>
              <p:sp>
                <p:nvSpPr>
                  <p:cNvPr id="46" name="Text Box 1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6284915" y="4892659"/>
                    <a:ext cx="3145928" cy="400110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  <a:effectLst/>
                </p:spPr>
                <p:txBody>
                  <a:bodyPr wrap="none">
                    <a:spAutoFit/>
                  </a:bodyPr>
                  <a:lstStyle>
                    <a:defPPr>
                      <a:defRPr lang="ko-KR"/>
                    </a:defPPr>
                    <a:lvl1pPr marL="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1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r>
                      <a:rPr lang="en-US" altLang="ko-KR" sz="2000" b="1" dirty="0" smtClean="0"/>
                      <a:t>*&amp;array[0] == array[0]</a:t>
                    </a:r>
                    <a:endParaRPr lang="en-US" altLang="ko-KR" sz="2000" b="1" dirty="0"/>
                  </a:p>
                </p:txBody>
              </p:sp>
            </p:grpSp>
            <p:sp>
              <p:nvSpPr>
                <p:cNvPr id="38" name="순서도: 연결자 37"/>
                <p:cNvSpPr/>
                <p:nvPr/>
              </p:nvSpPr>
              <p:spPr>
                <a:xfrm>
                  <a:off x="4829856" y="4758426"/>
                  <a:ext cx="71438" cy="100010"/>
                </a:xfrm>
                <a:prstGeom prst="flowChartConnector">
                  <a:avLst/>
                </a:prstGeom>
                <a:solidFill>
                  <a:srgbClr val="FF0000"/>
                </a:solidFill>
                <a:ln w="25400">
                  <a:solidFill>
                    <a:schemeClr val="tx1"/>
                  </a:solidFill>
                  <a:prstDash val="solid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000"/>
                </a:p>
              </p:txBody>
            </p:sp>
            <p:cxnSp>
              <p:nvCxnSpPr>
                <p:cNvPr id="39" name="직선 연결선 38"/>
                <p:cNvCxnSpPr/>
                <p:nvPr/>
              </p:nvCxnSpPr>
              <p:spPr>
                <a:xfrm>
                  <a:off x="4857752" y="5357826"/>
                  <a:ext cx="1427163" cy="1588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prstDash val="solid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/>
                <p:cNvCxnSpPr/>
                <p:nvPr/>
              </p:nvCxnSpPr>
              <p:spPr>
                <a:xfrm>
                  <a:off x="4857752" y="5914360"/>
                  <a:ext cx="1427163" cy="14970"/>
                </a:xfrm>
                <a:prstGeom prst="line">
                  <a:avLst/>
                </a:prstGeom>
                <a:ln w="25400" cmpd="sng">
                  <a:solidFill>
                    <a:schemeClr val="tx1"/>
                  </a:solidFill>
                  <a:prstDash val="solid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순서도: 연결자 40"/>
                <p:cNvSpPr/>
                <p:nvPr/>
              </p:nvSpPr>
              <p:spPr>
                <a:xfrm>
                  <a:off x="4829856" y="5300902"/>
                  <a:ext cx="71438" cy="100010"/>
                </a:xfrm>
                <a:prstGeom prst="flowChartConnector">
                  <a:avLst/>
                </a:prstGeom>
                <a:solidFill>
                  <a:srgbClr val="FF0000"/>
                </a:solidFill>
                <a:ln w="25400">
                  <a:solidFill>
                    <a:schemeClr val="tx1"/>
                  </a:solidFill>
                  <a:prstDash val="solid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000"/>
                </a:p>
              </p:txBody>
            </p:sp>
            <p:sp>
              <p:nvSpPr>
                <p:cNvPr id="42" name="순서도: 연결자 41"/>
                <p:cNvSpPr/>
                <p:nvPr/>
              </p:nvSpPr>
              <p:spPr>
                <a:xfrm>
                  <a:off x="4829856" y="5843834"/>
                  <a:ext cx="71438" cy="100010"/>
                </a:xfrm>
                <a:prstGeom prst="flowChartConnector">
                  <a:avLst/>
                </a:prstGeom>
                <a:solidFill>
                  <a:srgbClr val="FF0000"/>
                </a:solidFill>
                <a:ln w="25400">
                  <a:solidFill>
                    <a:schemeClr val="tx1"/>
                  </a:solidFill>
                  <a:prstDash val="solid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000"/>
                </a:p>
              </p:txBody>
            </p:sp>
          </p:grpSp>
          <p:sp>
            <p:nvSpPr>
              <p:cNvPr id="33" name="Text Box 16"/>
              <p:cNvSpPr txBox="1">
                <a:spLocks noChangeArrowheads="1"/>
              </p:cNvSpPr>
              <p:nvPr/>
            </p:nvSpPr>
            <p:spPr bwMode="auto">
              <a:xfrm>
                <a:off x="3570268" y="5458292"/>
                <a:ext cx="3145928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2000" b="1" dirty="0" smtClean="0"/>
                  <a:t>*&amp;array[1] == array[1]</a:t>
                </a:r>
                <a:endParaRPr lang="en-US" altLang="ko-KR" sz="2000" b="1" dirty="0"/>
              </a:p>
            </p:txBody>
          </p:sp>
          <p:sp>
            <p:nvSpPr>
              <p:cNvPr id="34" name="Text Box 16"/>
              <p:cNvSpPr txBox="1">
                <a:spLocks noChangeArrowheads="1"/>
              </p:cNvSpPr>
              <p:nvPr/>
            </p:nvSpPr>
            <p:spPr bwMode="auto">
              <a:xfrm>
                <a:off x="3570268" y="6000768"/>
                <a:ext cx="3145928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2000" b="1" dirty="0" smtClean="0"/>
                  <a:t>*&amp;array[2] == array[2]</a:t>
                </a:r>
                <a:endParaRPr lang="en-US" altLang="ko-KR" sz="2000" b="1" dirty="0"/>
              </a:p>
            </p:txBody>
          </p:sp>
          <p:sp>
            <p:nvSpPr>
              <p:cNvPr id="35" name="TextBox 144"/>
              <p:cNvSpPr txBox="1"/>
              <p:nvPr/>
            </p:nvSpPr>
            <p:spPr>
              <a:xfrm>
                <a:off x="724772" y="5162148"/>
                <a:ext cx="139196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2000" b="1" dirty="0" smtClean="0"/>
                  <a:t>&amp;array[1]</a:t>
                </a:r>
                <a:endParaRPr lang="ko-KR" altLang="en-US" sz="2000" b="1" dirty="0" smtClean="0">
                  <a:solidFill>
                    <a:srgbClr val="0000FF"/>
                  </a:solidFill>
                </a:endParaRPr>
              </a:p>
            </p:txBody>
          </p:sp>
          <p:sp>
            <p:nvSpPr>
              <p:cNvPr id="36" name="TextBox 144"/>
              <p:cNvSpPr txBox="1"/>
              <p:nvPr/>
            </p:nvSpPr>
            <p:spPr>
              <a:xfrm>
                <a:off x="703846" y="5705756"/>
                <a:ext cx="139196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2000" b="1" dirty="0" smtClean="0"/>
                  <a:t>&amp;array[2]</a:t>
                </a:r>
                <a:endParaRPr lang="ko-KR" altLang="en-US" sz="2000" b="1" dirty="0" smtClean="0">
                  <a:solidFill>
                    <a:srgbClr val="0000FF"/>
                  </a:solidFill>
                </a:endParaRPr>
              </a:p>
            </p:txBody>
          </p:sp>
        </p:grpSp>
        <p:sp>
          <p:nvSpPr>
            <p:cNvPr id="47" name="직사각형 46"/>
            <p:cNvSpPr/>
            <p:nvPr/>
          </p:nvSpPr>
          <p:spPr>
            <a:xfrm>
              <a:off x="1542576" y="3500438"/>
              <a:ext cx="6500858" cy="2643206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2000232" y="4071942"/>
              <a:ext cx="1285884" cy="428628"/>
            </a:xfrm>
            <a:prstGeom prst="rect">
              <a:avLst/>
            </a:prstGeom>
            <a:solidFill>
              <a:schemeClr val="accent6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2000232" y="4607727"/>
              <a:ext cx="1285884" cy="428628"/>
            </a:xfrm>
            <a:prstGeom prst="rect">
              <a:avLst/>
            </a:prstGeom>
            <a:solidFill>
              <a:schemeClr val="accent6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2000232" y="5143512"/>
              <a:ext cx="1285884" cy="428628"/>
            </a:xfrm>
            <a:prstGeom prst="rect">
              <a:avLst/>
            </a:prstGeom>
            <a:solidFill>
              <a:schemeClr val="accent6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6643702" y="4357694"/>
              <a:ext cx="1000132" cy="428628"/>
            </a:xfrm>
            <a:prstGeom prst="rect">
              <a:avLst/>
            </a:prstGeom>
            <a:solidFill>
              <a:schemeClr val="accent6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6643702" y="4929198"/>
              <a:ext cx="1000132" cy="428628"/>
            </a:xfrm>
            <a:prstGeom prst="rect">
              <a:avLst/>
            </a:prstGeom>
            <a:solidFill>
              <a:schemeClr val="accent6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6671598" y="5457160"/>
              <a:ext cx="1000132" cy="428628"/>
            </a:xfrm>
            <a:prstGeom prst="rect">
              <a:avLst/>
            </a:prstGeom>
            <a:solidFill>
              <a:schemeClr val="accent6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결론</a:t>
            </a:r>
            <a:r>
              <a:rPr lang="en-US" altLang="ko-KR" dirty="0" smtClean="0"/>
              <a:t>: </a:t>
            </a:r>
            <a:r>
              <a:rPr lang="ko-KR" altLang="en-US" dirty="0" smtClean="0"/>
              <a:t>반드시 숙지해야 할 사항</a:t>
            </a:r>
            <a:r>
              <a:rPr lang="en-US" altLang="ko-KR" dirty="0" smtClean="0"/>
              <a:t>(3)</a:t>
            </a:r>
            <a:endParaRPr lang="ko-KR" altLang="en-US" dirty="0"/>
          </a:p>
        </p:txBody>
      </p:sp>
      <p:pic>
        <p:nvPicPr>
          <p:cNvPr id="29" name="내용 개체 틀 3" descr="ch01-01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71472" y="1300374"/>
            <a:ext cx="8019215" cy="1306835"/>
          </a:xfrm>
        </p:spPr>
      </p:pic>
      <p:sp>
        <p:nvSpPr>
          <p:cNvPr id="30" name="직사각형 29"/>
          <p:cNvSpPr/>
          <p:nvPr/>
        </p:nvSpPr>
        <p:spPr>
          <a:xfrm>
            <a:off x="428596" y="2071678"/>
            <a:ext cx="2428892" cy="500066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3714744" y="2071678"/>
            <a:ext cx="1857388" cy="500066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2" name="표 31"/>
          <p:cNvGraphicFramePr>
            <a:graphicFrameLocks noGrp="1"/>
          </p:cNvGraphicFramePr>
          <p:nvPr/>
        </p:nvGraphicFramePr>
        <p:xfrm>
          <a:off x="1756890" y="3786190"/>
          <a:ext cx="5786478" cy="22145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86478"/>
              </a:tblGrid>
              <a:tr h="221457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 smtClean="0"/>
                        <a:t> *array ==  *(array+0) ==  array[0]</a:t>
                      </a:r>
                    </a:p>
                    <a:p>
                      <a:pPr latinLnBrk="1"/>
                      <a:r>
                        <a:rPr lang="en-US" altLang="ko-KR" sz="2400" dirty="0" smtClean="0"/>
                        <a:t>                *(array+1) ==  array[1]</a:t>
                      </a:r>
                    </a:p>
                    <a:p>
                      <a:pPr latinLnBrk="1"/>
                      <a:r>
                        <a:rPr lang="en-US" altLang="ko-KR" sz="2400" dirty="0" smtClean="0"/>
                        <a:t>                *(array+2) ==  array[2]</a:t>
                      </a:r>
                      <a:endParaRPr lang="ko-KR" altLang="en-US" sz="2400" dirty="0"/>
                    </a:p>
                  </a:txBody>
                  <a:tcPr marT="0" marB="0" anchor="ctr"/>
                </a:tc>
              </a:tr>
            </a:tbl>
          </a:graphicData>
        </a:graphic>
      </p:graphicFrame>
      <p:sp>
        <p:nvSpPr>
          <p:cNvPr id="37" name="아래쪽 화살표 36"/>
          <p:cNvSpPr/>
          <p:nvPr/>
        </p:nvSpPr>
        <p:spPr>
          <a:xfrm>
            <a:off x="4500562" y="3143248"/>
            <a:ext cx="500066" cy="42862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공부한 내용 떠올리기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ko-KR" altLang="en-US" sz="2000" b="1" dirty="0" smtClean="0"/>
              <a:t>배열의 정의와 필요성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r>
              <a:rPr lang="ko-KR" altLang="en-US" sz="2000" b="1" dirty="0" smtClean="0"/>
              <a:t>배열의 선언과 구성 요소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r>
              <a:rPr lang="ko-KR" altLang="en-US" sz="2000" b="1" dirty="0" smtClean="0"/>
              <a:t>배열에 데이터를 저장하는 방법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r>
              <a:rPr lang="ko-KR" altLang="en-US" sz="2000" b="1" dirty="0" smtClean="0"/>
              <a:t>배열을 선언할 때 주의할 사항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r>
              <a:rPr lang="ko-KR" altLang="en-US" sz="2000" b="1" dirty="0" smtClean="0"/>
              <a:t>배열 이름은 배열의 시작 주소</a:t>
            </a:r>
            <a:endParaRPr lang="en-US" altLang="ko-KR" sz="2000" b="1" dirty="0" smtClean="0"/>
          </a:p>
          <a:p>
            <a:endParaRPr lang="en-US" altLang="ko-KR" sz="2000" b="1" dirty="0" smtClean="0"/>
          </a:p>
          <a:p>
            <a:r>
              <a:rPr lang="ko-KR" altLang="en-US" sz="2000" b="1" dirty="0" smtClean="0"/>
              <a:t>주소와 값을 참조하는 연산자</a:t>
            </a:r>
            <a:endParaRPr lang="en-US" altLang="ko-KR" sz="2000" b="1" dirty="0" smtClean="0"/>
          </a:p>
          <a:p>
            <a:pPr lvl="1"/>
            <a:r>
              <a:rPr lang="en-US" altLang="ko-KR" b="1" dirty="0" smtClean="0"/>
              <a:t>&amp; </a:t>
            </a:r>
            <a:r>
              <a:rPr lang="ko-KR" altLang="en-US" b="1" dirty="0" smtClean="0"/>
              <a:t>연산자 </a:t>
            </a:r>
            <a:endParaRPr lang="en-US" altLang="ko-KR" b="1" dirty="0" smtClean="0"/>
          </a:p>
          <a:p>
            <a:pPr lvl="1"/>
            <a:r>
              <a:rPr lang="en-US" altLang="ko-KR" b="1" dirty="0" smtClean="0"/>
              <a:t>* </a:t>
            </a:r>
            <a:r>
              <a:rPr lang="ko-KR" altLang="en-US" b="1" dirty="0" smtClean="0"/>
              <a:t>연산자 </a:t>
            </a:r>
            <a:endParaRPr lang="en-US" altLang="ko-KR" b="1" dirty="0" smtClean="0"/>
          </a:p>
          <a:p>
            <a:endParaRPr lang="en-US" altLang="ko-KR" sz="1200" b="1" dirty="0" smtClean="0"/>
          </a:p>
        </p:txBody>
      </p:sp>
      <p:grpSp>
        <p:nvGrpSpPr>
          <p:cNvPr id="6" name="그룹 5"/>
          <p:cNvGrpSpPr/>
          <p:nvPr/>
        </p:nvGrpSpPr>
        <p:grpSpPr>
          <a:xfrm>
            <a:off x="4271734" y="4900170"/>
            <a:ext cx="4643470" cy="1143008"/>
            <a:chOff x="4271734" y="4900170"/>
            <a:chExt cx="4643470" cy="1143008"/>
          </a:xfrm>
        </p:grpSpPr>
        <p:pic>
          <p:nvPicPr>
            <p:cNvPr id="4" name="내용 개체 틀 3" descr="ch01-012.jp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44304" y="4942580"/>
              <a:ext cx="4512259" cy="1021083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4271734" y="4900170"/>
              <a:ext cx="4643470" cy="1143008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(1/12)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 smtClean="0"/>
              <a:t>배열이란</a:t>
            </a:r>
            <a:endParaRPr lang="en-US" altLang="ko-KR" b="1" dirty="0" smtClean="0"/>
          </a:p>
          <a:p>
            <a:pPr lvl="2">
              <a:buFont typeface="Wingdings" pitchFamily="2" charset="2"/>
              <a:buChar char="ü"/>
            </a:pPr>
            <a:r>
              <a:rPr lang="ko-KR" altLang="en-US" sz="2000" b="1" dirty="0" smtClean="0">
                <a:solidFill>
                  <a:srgbClr val="0000FF"/>
                </a:solidFill>
              </a:rPr>
              <a:t>같은 자료형</a:t>
            </a:r>
            <a:r>
              <a:rPr lang="ko-KR" altLang="en-US" sz="2000" b="1" dirty="0" smtClean="0"/>
              <a:t>을 가진 </a:t>
            </a:r>
            <a:r>
              <a:rPr lang="ko-KR" altLang="en-US" sz="2000" b="1" dirty="0" smtClean="0">
                <a:solidFill>
                  <a:srgbClr val="0000FF"/>
                </a:solidFill>
              </a:rPr>
              <a:t>연속된 메모리 공간</a:t>
            </a:r>
            <a:r>
              <a:rPr lang="ko-KR" altLang="en-US" sz="2000" b="1" dirty="0" smtClean="0"/>
              <a:t>으로 이루어진 자료구조</a:t>
            </a:r>
            <a:endParaRPr lang="en-US" altLang="ko-KR" sz="2000" b="1" dirty="0" smtClean="0"/>
          </a:p>
          <a:p>
            <a:pPr lvl="2">
              <a:buFont typeface="Wingdings" pitchFamily="2" charset="2"/>
              <a:buChar char="ü"/>
            </a:pPr>
            <a:r>
              <a:rPr lang="ko-KR" altLang="en-US" sz="2000" b="1" dirty="0" smtClean="0">
                <a:solidFill>
                  <a:srgbClr val="0000FF"/>
                </a:solidFill>
              </a:rPr>
              <a:t>같은 자료형</a:t>
            </a:r>
            <a:r>
              <a:rPr lang="ko-KR" altLang="en-US" sz="2000" b="1" dirty="0" smtClean="0"/>
              <a:t>을 가진 </a:t>
            </a:r>
            <a:r>
              <a:rPr lang="ko-KR" altLang="en-US" sz="2000" b="1" dirty="0" smtClean="0">
                <a:solidFill>
                  <a:srgbClr val="0000FF"/>
                </a:solidFill>
              </a:rPr>
              <a:t>변수들이 여러 개 필요</a:t>
            </a:r>
            <a:r>
              <a:rPr lang="ko-KR" altLang="en-US" sz="2000" b="1" dirty="0" smtClean="0"/>
              <a:t>할 때 사용</a:t>
            </a:r>
            <a:endParaRPr lang="en-US" altLang="ko-KR" sz="2000" b="1" dirty="0" smtClean="0"/>
          </a:p>
          <a:p>
            <a:pPr lvl="2">
              <a:buFont typeface="Wingdings" pitchFamily="2" charset="2"/>
              <a:buChar char="ü"/>
            </a:pPr>
            <a:r>
              <a:rPr lang="ko-KR" altLang="en-US" sz="2000" b="1" dirty="0" smtClean="0">
                <a:solidFill>
                  <a:srgbClr val="0000FF"/>
                </a:solidFill>
              </a:rPr>
              <a:t>많은 양의 데이터를 처리</a:t>
            </a:r>
            <a:r>
              <a:rPr lang="ko-KR" altLang="en-US" sz="2000" b="1" dirty="0" smtClean="0"/>
              <a:t>할 때 유용</a:t>
            </a:r>
            <a:endParaRPr lang="en-US" altLang="ko-KR" sz="2200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409488" y="3075761"/>
            <a:ext cx="4621778" cy="2308324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  <a:ln w="31750"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#include</a:t>
            </a:r>
            <a:r>
              <a:rPr lang="ko-KR" altLang="en-US" dirty="0" smtClean="0"/>
              <a:t> </a:t>
            </a:r>
            <a:r>
              <a:rPr lang="en-US" altLang="ko-KR" dirty="0" smtClean="0"/>
              <a:t>&lt;</a:t>
            </a:r>
            <a:r>
              <a:rPr lang="en-US" altLang="ko-KR" dirty="0" err="1" smtClean="0"/>
              <a:t>stdio.h</a:t>
            </a:r>
            <a:r>
              <a:rPr lang="en-US" altLang="ko-KR" dirty="0" smtClean="0"/>
              <a:t>&gt;</a:t>
            </a:r>
          </a:p>
          <a:p>
            <a:r>
              <a:rPr lang="en-US" altLang="ko-KR" dirty="0" smtClean="0"/>
              <a:t>int main(void)</a:t>
            </a:r>
          </a:p>
          <a:p>
            <a:r>
              <a:rPr lang="en-US" altLang="ko-KR" dirty="0" smtClean="0"/>
              <a:t>{</a:t>
            </a:r>
          </a:p>
          <a:p>
            <a:r>
              <a:rPr lang="en-US" altLang="ko-KR" dirty="0" smtClean="0"/>
              <a:t>   </a:t>
            </a:r>
            <a:r>
              <a:rPr lang="en-US" altLang="ko-KR" b="1" dirty="0" smtClean="0">
                <a:solidFill>
                  <a:srgbClr val="0000FF"/>
                </a:solidFill>
              </a:rPr>
              <a:t>// </a:t>
            </a:r>
            <a:r>
              <a:rPr lang="en-US" altLang="ko-KR" b="1" dirty="0" err="1" smtClean="0">
                <a:solidFill>
                  <a:srgbClr val="0000FF"/>
                </a:solidFill>
              </a:rPr>
              <a:t>int</a:t>
            </a:r>
            <a:r>
              <a:rPr lang="ko-KR" altLang="en-US" b="1" dirty="0" smtClean="0">
                <a:solidFill>
                  <a:srgbClr val="0000FF"/>
                </a:solidFill>
              </a:rPr>
              <a:t>형 변수 </a:t>
            </a:r>
            <a:r>
              <a:rPr lang="en-US" altLang="ko-KR" b="1" dirty="0" smtClean="0">
                <a:solidFill>
                  <a:srgbClr val="0000FF"/>
                </a:solidFill>
              </a:rPr>
              <a:t>30</a:t>
            </a:r>
            <a:r>
              <a:rPr lang="ko-KR" altLang="en-US" b="1" dirty="0" smtClean="0">
                <a:solidFill>
                  <a:srgbClr val="0000FF"/>
                </a:solidFill>
              </a:rPr>
              <a:t>개</a:t>
            </a:r>
            <a:endParaRPr lang="en-US" altLang="ko-KR" b="1" dirty="0" smtClean="0">
              <a:solidFill>
                <a:srgbClr val="0000FF"/>
              </a:solidFill>
            </a:endParaRPr>
          </a:p>
          <a:p>
            <a:r>
              <a:rPr lang="en-US" altLang="ko-KR" b="1" dirty="0" smtClean="0">
                <a:solidFill>
                  <a:srgbClr val="00B050"/>
                </a:solidFill>
              </a:rPr>
              <a:t>   </a:t>
            </a:r>
            <a:r>
              <a:rPr lang="en-US" altLang="ko-KR" b="1" dirty="0" err="1" smtClean="0">
                <a:solidFill>
                  <a:srgbClr val="0000FF"/>
                </a:solidFill>
              </a:rPr>
              <a:t>int</a:t>
            </a:r>
            <a:r>
              <a:rPr lang="en-US" altLang="ko-KR" b="1" dirty="0" smtClean="0">
                <a:solidFill>
                  <a:srgbClr val="0000FF"/>
                </a:solidFill>
              </a:rPr>
              <a:t> student1, student2, … , student30;</a:t>
            </a:r>
          </a:p>
          <a:p>
            <a:r>
              <a:rPr lang="en-US" altLang="ko-KR" dirty="0" smtClean="0"/>
              <a:t>   …</a:t>
            </a:r>
          </a:p>
          <a:p>
            <a:r>
              <a:rPr lang="en-US" altLang="ko-KR" dirty="0" smtClean="0"/>
              <a:t>   return 0;</a:t>
            </a:r>
          </a:p>
          <a:p>
            <a:r>
              <a:rPr lang="en-US" altLang="ko-KR" dirty="0" smtClean="0"/>
              <a:t>}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84168" y="3075761"/>
            <a:ext cx="2608406" cy="3170099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  <a:ln w="31750"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#include</a:t>
            </a:r>
            <a:r>
              <a:rPr lang="ko-KR" altLang="en-US" dirty="0" smtClean="0"/>
              <a:t> </a:t>
            </a:r>
            <a:r>
              <a:rPr lang="en-US" altLang="ko-KR" dirty="0" smtClean="0"/>
              <a:t>&lt;</a:t>
            </a:r>
            <a:r>
              <a:rPr lang="en-US" altLang="ko-KR" dirty="0" err="1" smtClean="0"/>
              <a:t>stdio.h</a:t>
            </a:r>
            <a:r>
              <a:rPr lang="en-US" altLang="ko-KR" dirty="0" smtClean="0"/>
              <a:t>&gt;</a:t>
            </a:r>
          </a:p>
          <a:p>
            <a:r>
              <a:rPr lang="en-US" altLang="ko-KR" dirty="0" smtClean="0"/>
              <a:t>int main(void)</a:t>
            </a:r>
          </a:p>
          <a:p>
            <a:r>
              <a:rPr lang="en-US" altLang="ko-KR" dirty="0" smtClean="0"/>
              <a:t>{</a:t>
            </a:r>
          </a:p>
          <a:p>
            <a:r>
              <a:rPr lang="en-US" altLang="ko-KR" dirty="0" smtClean="0"/>
              <a:t>   </a:t>
            </a:r>
            <a:r>
              <a:rPr lang="en-US" altLang="ko-KR" b="1" dirty="0" smtClean="0">
                <a:solidFill>
                  <a:srgbClr val="0000FF"/>
                </a:solidFill>
              </a:rPr>
              <a:t>// </a:t>
            </a:r>
            <a:r>
              <a:rPr lang="en-US" altLang="ko-KR" b="1" dirty="0" err="1" smtClean="0">
                <a:solidFill>
                  <a:srgbClr val="0000FF"/>
                </a:solidFill>
              </a:rPr>
              <a:t>int</a:t>
            </a:r>
            <a:r>
              <a:rPr lang="ko-KR" altLang="en-US" b="1" dirty="0" smtClean="0">
                <a:solidFill>
                  <a:srgbClr val="0000FF"/>
                </a:solidFill>
              </a:rPr>
              <a:t>형 배열</a:t>
            </a:r>
            <a:endParaRPr lang="en-US" altLang="ko-KR" b="1" dirty="0" smtClean="0">
              <a:solidFill>
                <a:srgbClr val="0000FF"/>
              </a:solidFill>
            </a:endParaRPr>
          </a:p>
          <a:p>
            <a:r>
              <a:rPr lang="en-US" altLang="ko-KR" dirty="0" smtClean="0"/>
              <a:t>   </a:t>
            </a:r>
            <a:r>
              <a:rPr lang="en-US" altLang="ko-KR" sz="2000" b="1" dirty="0" err="1" smtClean="0">
                <a:solidFill>
                  <a:srgbClr val="0000FF"/>
                </a:solidFill>
              </a:rPr>
              <a:t>int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 student[30];</a:t>
            </a:r>
          </a:p>
          <a:p>
            <a:r>
              <a:rPr lang="en-US" altLang="ko-KR" dirty="0" smtClean="0"/>
              <a:t>   …</a:t>
            </a:r>
          </a:p>
          <a:p>
            <a:r>
              <a:rPr lang="en-US" altLang="ko-KR" dirty="0" smtClean="0"/>
              <a:t>   return 0;</a:t>
            </a:r>
          </a:p>
          <a:p>
            <a:r>
              <a:rPr lang="en-US" altLang="ko-KR" dirty="0" smtClean="0"/>
              <a:t>}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//</a:t>
            </a:r>
            <a:r>
              <a:rPr lang="ko-KR" altLang="en-US" dirty="0" smtClean="0"/>
              <a:t>코드의 길이가 짧아짐</a:t>
            </a:r>
            <a:endParaRPr lang="en-US" altLang="ko-KR" dirty="0" smtClean="0"/>
          </a:p>
          <a:p>
            <a:r>
              <a:rPr lang="en-US" altLang="ko-KR" dirty="0" smtClean="0"/>
              <a:t>//</a:t>
            </a:r>
            <a:r>
              <a:rPr lang="ko-KR" altLang="en-US" dirty="0" err="1" smtClean="0"/>
              <a:t>가독성</a:t>
            </a:r>
            <a:r>
              <a:rPr lang="ko-KR" altLang="en-US" dirty="0" smtClean="0"/>
              <a:t> 향상</a:t>
            </a:r>
            <a:endParaRPr lang="en-US" altLang="ko-KR" dirty="0" smtClean="0"/>
          </a:p>
        </p:txBody>
      </p:sp>
      <p:sp>
        <p:nvSpPr>
          <p:cNvPr id="9" name="오른쪽 화살표 8"/>
          <p:cNvSpPr/>
          <p:nvPr/>
        </p:nvSpPr>
        <p:spPr>
          <a:xfrm>
            <a:off x="5085448" y="4158814"/>
            <a:ext cx="978408" cy="484632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(2/12)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>
          <a:xfrm>
            <a:off x="50780" y="1157860"/>
            <a:ext cx="9093220" cy="2199702"/>
          </a:xfrm>
        </p:spPr>
        <p:txBody>
          <a:bodyPr/>
          <a:lstStyle/>
          <a:p>
            <a:r>
              <a:rPr lang="ko-KR" altLang="en-US" b="1" dirty="0" smtClean="0"/>
              <a:t>배열의 선언</a:t>
            </a:r>
            <a:endParaRPr lang="en-US" altLang="ko-KR" b="1" dirty="0" smtClean="0"/>
          </a:p>
          <a:p>
            <a:pPr lvl="1"/>
            <a:r>
              <a:rPr lang="ko-KR" altLang="en-US" sz="2400" b="1" dirty="0" smtClean="0"/>
              <a:t>자료형</a:t>
            </a:r>
            <a:r>
              <a:rPr lang="en-US" altLang="ko-KR" sz="2400" b="1" dirty="0" smtClean="0"/>
              <a:t>: </a:t>
            </a:r>
            <a:r>
              <a:rPr lang="ko-KR" altLang="en-US" sz="2200" dirty="0" smtClean="0"/>
              <a:t>배열의 자료형을 지정</a:t>
            </a:r>
            <a:endParaRPr lang="en-US" altLang="ko-KR" sz="2200" dirty="0" smtClean="0"/>
          </a:p>
          <a:p>
            <a:pPr lvl="1"/>
            <a:r>
              <a:rPr lang="ko-KR" altLang="en-US" sz="2400" b="1" dirty="0" smtClean="0"/>
              <a:t>배열 이름</a:t>
            </a:r>
            <a:r>
              <a:rPr lang="en-US" altLang="ko-KR" sz="2400" b="1" dirty="0" smtClean="0"/>
              <a:t>: </a:t>
            </a:r>
            <a:r>
              <a:rPr lang="ko-KR" altLang="en-US" sz="2200" dirty="0" smtClean="0"/>
              <a:t>변수 이름과 마찬가지로 배열을 구분하는 이름</a:t>
            </a:r>
            <a:endParaRPr lang="en-US" altLang="ko-KR" sz="2200" dirty="0" smtClean="0"/>
          </a:p>
          <a:p>
            <a:pPr lvl="1"/>
            <a:r>
              <a:rPr lang="ko-KR" altLang="en-US" sz="2400" b="1" dirty="0" smtClean="0"/>
              <a:t>배열 길이</a:t>
            </a:r>
            <a:r>
              <a:rPr lang="en-US" altLang="ko-KR" sz="2400" b="1" dirty="0" smtClean="0"/>
              <a:t>: </a:t>
            </a:r>
            <a:r>
              <a:rPr lang="ko-KR" altLang="en-US" sz="2200" dirty="0" smtClean="0"/>
              <a:t>배열 요소의 총 길이</a:t>
            </a:r>
            <a:r>
              <a:rPr lang="en-US" altLang="ko-KR" sz="2200" dirty="0" smtClean="0"/>
              <a:t>(10</a:t>
            </a:r>
            <a:r>
              <a:rPr lang="ko-KR" altLang="en-US" sz="2200" dirty="0" smtClean="0"/>
              <a:t>개의 변수를 배열로 구성</a:t>
            </a:r>
            <a:r>
              <a:rPr lang="en-US" altLang="ko-KR" sz="2200" dirty="0" smtClean="0"/>
              <a:t>)</a:t>
            </a:r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57356" y="3626536"/>
            <a:ext cx="4981861" cy="178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(3/12)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 smtClean="0"/>
              <a:t>배열 요소의 위치</a:t>
            </a:r>
            <a:endParaRPr lang="en-US" altLang="ko-KR" b="1" dirty="0" smtClean="0"/>
          </a:p>
          <a:p>
            <a:pPr lvl="1"/>
            <a:r>
              <a:rPr lang="en-US" altLang="ko-KR" b="1" dirty="0" smtClean="0">
                <a:solidFill>
                  <a:srgbClr val="0000FF"/>
                </a:solidFill>
              </a:rPr>
              <a:t>0</a:t>
            </a:r>
            <a:r>
              <a:rPr lang="ko-KR" altLang="en-US" dirty="0" smtClean="0"/>
              <a:t>부터 시작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7" name="그림 6" descr="ch01-00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2145" y="2285992"/>
            <a:ext cx="8603285" cy="392909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357290" y="2285992"/>
            <a:ext cx="1357322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930454" y="2285992"/>
            <a:ext cx="1357322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40580" y="3143248"/>
            <a:ext cx="645206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698098" y="3128734"/>
            <a:ext cx="645206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(4/12)---[1-1.c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실습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내용 개체 틀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None/>
            </a:pPr>
            <a:r>
              <a:rPr lang="en-US" altLang="ko-KR" dirty="0" smtClean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26" y="1285860"/>
            <a:ext cx="9111146" cy="5324535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#include &lt;</a:t>
            </a:r>
            <a:r>
              <a:rPr lang="en-US" altLang="ko-KR" sz="2000" dirty="0" err="1" smtClean="0"/>
              <a:t>stdio.h</a:t>
            </a:r>
            <a:r>
              <a:rPr lang="en-US" altLang="ko-KR" sz="2000" dirty="0" smtClean="0"/>
              <a:t>&gt;</a:t>
            </a:r>
          </a:p>
          <a:p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main(void)</a:t>
            </a:r>
          </a:p>
          <a:p>
            <a:r>
              <a:rPr lang="en-US" altLang="ko-KR" sz="2000" dirty="0" smtClean="0"/>
              <a:t>{</a:t>
            </a:r>
          </a:p>
          <a:p>
            <a:r>
              <a:rPr lang="en-US" altLang="ko-KR" sz="2000" dirty="0" smtClean="0"/>
              <a:t>  int student[5]; </a:t>
            </a:r>
            <a:endParaRPr lang="ko-KR" altLang="en-US" sz="2000" dirty="0" smtClean="0"/>
          </a:p>
          <a:p>
            <a:endParaRPr lang="ko-KR" altLang="en-US" sz="2000" dirty="0" smtClean="0"/>
          </a:p>
          <a:p>
            <a:r>
              <a:rPr lang="ko-KR" altLang="en-US" sz="2000" dirty="0" smtClean="0"/>
              <a:t>  </a:t>
            </a:r>
            <a:r>
              <a:rPr lang="en-US" altLang="ko-KR" sz="2000" dirty="0" smtClean="0"/>
              <a:t>student[0] = 90; </a:t>
            </a:r>
          </a:p>
          <a:p>
            <a:r>
              <a:rPr lang="en-US" altLang="ko-KR" sz="2000" dirty="0" smtClean="0"/>
              <a:t>  student[1] = 80; </a:t>
            </a:r>
          </a:p>
          <a:p>
            <a:r>
              <a:rPr lang="ko-KR" altLang="en-US" sz="2000" dirty="0" smtClean="0"/>
              <a:t>  </a:t>
            </a:r>
            <a:r>
              <a:rPr lang="en-US" altLang="ko-KR" sz="2000" dirty="0" smtClean="0"/>
              <a:t>student[2] = 70; </a:t>
            </a:r>
            <a:endParaRPr lang="ko-KR" altLang="en-US" sz="2000" dirty="0" smtClean="0"/>
          </a:p>
          <a:p>
            <a:endParaRPr lang="ko-KR" altLang="en-US" sz="2000" dirty="0" smtClean="0"/>
          </a:p>
          <a:p>
            <a:r>
              <a:rPr lang="ko-KR" altLang="en-US" dirty="0" smtClean="0"/>
              <a:t>  </a:t>
            </a:r>
            <a:r>
              <a:rPr lang="en-US" altLang="ko-KR" dirty="0" err="1" smtClean="0"/>
              <a:t>printf</a:t>
            </a:r>
            <a:r>
              <a:rPr lang="en-US" altLang="ko-KR" dirty="0" smtClean="0"/>
              <a:t>("</a:t>
            </a:r>
            <a:r>
              <a:rPr lang="ko-KR" altLang="en-US" dirty="0" smtClean="0"/>
              <a:t>첫 번째 학생의 점수 </a:t>
            </a:r>
            <a:r>
              <a:rPr lang="en-US" altLang="ko-KR" dirty="0" smtClean="0"/>
              <a:t>:</a:t>
            </a:r>
            <a:r>
              <a:rPr lang="en-US" altLang="ko-KR" dirty="0" smtClean="0">
                <a:solidFill>
                  <a:srgbClr val="00B050"/>
                </a:solidFill>
              </a:rPr>
              <a:t> </a:t>
            </a:r>
            <a:r>
              <a:rPr lang="en-US" altLang="ko-KR" b="1" dirty="0" smtClean="0">
                <a:solidFill>
                  <a:srgbClr val="FF0000"/>
                </a:solidFill>
              </a:rPr>
              <a:t>%d</a:t>
            </a:r>
            <a:r>
              <a:rPr lang="en-US" altLang="ko-KR" dirty="0" smtClean="0">
                <a:solidFill>
                  <a:srgbClr val="00B050"/>
                </a:solidFill>
              </a:rPr>
              <a:t> </a:t>
            </a:r>
            <a:r>
              <a:rPr lang="en-US" altLang="ko-KR" dirty="0" smtClean="0"/>
              <a:t>\n", </a:t>
            </a:r>
            <a:r>
              <a:rPr lang="en-US" altLang="ko-KR" b="1" dirty="0" smtClean="0">
                <a:solidFill>
                  <a:srgbClr val="0000FF"/>
                </a:solidFill>
              </a:rPr>
              <a:t>student[0]</a:t>
            </a:r>
            <a:r>
              <a:rPr lang="en-US" altLang="ko-KR" dirty="0" smtClean="0"/>
              <a:t>);	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  </a:t>
            </a:r>
            <a:r>
              <a:rPr lang="en-US" altLang="ko-KR" dirty="0" err="1" smtClean="0"/>
              <a:t>printf</a:t>
            </a:r>
            <a:r>
              <a:rPr lang="en-US" altLang="ko-KR" dirty="0" smtClean="0"/>
              <a:t>("</a:t>
            </a:r>
            <a:r>
              <a:rPr lang="ko-KR" altLang="en-US" dirty="0" smtClean="0"/>
              <a:t>두 번째 학생의 점수 </a:t>
            </a:r>
            <a:r>
              <a:rPr lang="en-US" altLang="ko-KR" dirty="0" smtClean="0"/>
              <a:t>:</a:t>
            </a:r>
            <a:r>
              <a:rPr lang="en-US" altLang="ko-KR" dirty="0" smtClean="0">
                <a:solidFill>
                  <a:srgbClr val="00B050"/>
                </a:solidFill>
              </a:rPr>
              <a:t> </a:t>
            </a:r>
            <a:r>
              <a:rPr lang="en-US" altLang="ko-KR" b="1" dirty="0" smtClean="0">
                <a:solidFill>
                  <a:srgbClr val="FF0000"/>
                </a:solidFill>
              </a:rPr>
              <a:t>%d</a:t>
            </a:r>
            <a:r>
              <a:rPr lang="en-US" altLang="ko-KR" dirty="0" smtClean="0">
                <a:solidFill>
                  <a:srgbClr val="00B050"/>
                </a:solidFill>
              </a:rPr>
              <a:t> </a:t>
            </a:r>
            <a:r>
              <a:rPr lang="en-US" altLang="ko-KR" dirty="0" smtClean="0"/>
              <a:t>\n", </a:t>
            </a:r>
            <a:r>
              <a:rPr lang="en-US" altLang="ko-KR" b="1" dirty="0" smtClean="0">
                <a:solidFill>
                  <a:srgbClr val="0000FF"/>
                </a:solidFill>
              </a:rPr>
              <a:t>student[1]</a:t>
            </a:r>
            <a:r>
              <a:rPr lang="en-US" altLang="ko-KR" dirty="0" smtClean="0"/>
              <a:t>);	</a:t>
            </a:r>
            <a:r>
              <a:rPr lang="ko-KR" altLang="en-US" dirty="0" smtClean="0"/>
              <a:t> </a:t>
            </a:r>
          </a:p>
          <a:p>
            <a:r>
              <a:rPr lang="ko-KR" altLang="en-US" dirty="0" smtClean="0"/>
              <a:t>  </a:t>
            </a:r>
            <a:r>
              <a:rPr lang="en-US" altLang="ko-KR" dirty="0" err="1" smtClean="0"/>
              <a:t>printf</a:t>
            </a:r>
            <a:r>
              <a:rPr lang="en-US" altLang="ko-KR" dirty="0" smtClean="0"/>
              <a:t>("</a:t>
            </a:r>
            <a:r>
              <a:rPr lang="ko-KR" altLang="en-US" dirty="0" smtClean="0"/>
              <a:t>세 번째 학생의 점수 </a:t>
            </a:r>
            <a:r>
              <a:rPr lang="en-US" altLang="ko-KR" dirty="0" smtClean="0"/>
              <a:t>: </a:t>
            </a:r>
            <a:r>
              <a:rPr lang="en-US" altLang="ko-KR" b="1" dirty="0" smtClean="0">
                <a:solidFill>
                  <a:srgbClr val="FF0000"/>
                </a:solidFill>
              </a:rPr>
              <a:t>%d</a:t>
            </a:r>
            <a:r>
              <a:rPr lang="en-US" altLang="ko-KR" dirty="0" smtClean="0">
                <a:solidFill>
                  <a:srgbClr val="00B050"/>
                </a:solidFill>
              </a:rPr>
              <a:t> </a:t>
            </a:r>
            <a:r>
              <a:rPr lang="en-US" altLang="ko-KR" dirty="0" smtClean="0"/>
              <a:t>\n", </a:t>
            </a:r>
            <a:r>
              <a:rPr lang="en-US" altLang="ko-KR" b="1" dirty="0" smtClean="0">
                <a:solidFill>
                  <a:srgbClr val="0000FF"/>
                </a:solidFill>
              </a:rPr>
              <a:t>student[2]</a:t>
            </a:r>
            <a:r>
              <a:rPr lang="en-US" altLang="ko-KR" dirty="0" smtClean="0"/>
              <a:t>);	</a:t>
            </a:r>
            <a:endParaRPr lang="ko-KR" altLang="en-US" dirty="0" smtClean="0"/>
          </a:p>
          <a:p>
            <a:r>
              <a:rPr lang="ko-KR" altLang="en-US" dirty="0" smtClean="0"/>
              <a:t>  </a:t>
            </a:r>
            <a:r>
              <a:rPr lang="en-US" altLang="ko-KR" dirty="0" err="1" smtClean="0"/>
              <a:t>printf</a:t>
            </a:r>
            <a:r>
              <a:rPr lang="en-US" altLang="ko-KR" dirty="0" smtClean="0"/>
              <a:t>("</a:t>
            </a:r>
            <a:r>
              <a:rPr lang="ko-KR" altLang="en-US" dirty="0" smtClean="0"/>
              <a:t>네 번째 학생의 점수 </a:t>
            </a:r>
            <a:r>
              <a:rPr lang="en-US" altLang="ko-KR" dirty="0" smtClean="0"/>
              <a:t>: </a:t>
            </a:r>
            <a:r>
              <a:rPr lang="en-US" altLang="ko-KR" b="1" dirty="0" smtClean="0">
                <a:solidFill>
                  <a:srgbClr val="FF0000"/>
                </a:solidFill>
              </a:rPr>
              <a:t>%d</a:t>
            </a:r>
            <a:r>
              <a:rPr lang="en-US" altLang="ko-KR" dirty="0" smtClean="0">
                <a:solidFill>
                  <a:srgbClr val="00B050"/>
                </a:solidFill>
              </a:rPr>
              <a:t> </a:t>
            </a:r>
            <a:r>
              <a:rPr lang="en-US" altLang="ko-KR" dirty="0" smtClean="0"/>
              <a:t>\n", </a:t>
            </a:r>
            <a:r>
              <a:rPr lang="en-US" altLang="ko-KR" b="1" dirty="0" smtClean="0">
                <a:solidFill>
                  <a:srgbClr val="0000FF"/>
                </a:solidFill>
              </a:rPr>
              <a:t>student[3]</a:t>
            </a:r>
            <a:r>
              <a:rPr lang="en-US" altLang="ko-KR" dirty="0" smtClean="0"/>
              <a:t>);	</a:t>
            </a:r>
            <a:endParaRPr lang="ko-KR" altLang="en-US" dirty="0" smtClean="0"/>
          </a:p>
          <a:p>
            <a:r>
              <a:rPr lang="ko-KR" altLang="en-US" dirty="0" smtClean="0"/>
              <a:t>  </a:t>
            </a:r>
            <a:r>
              <a:rPr lang="en-US" altLang="ko-KR" dirty="0" err="1" smtClean="0"/>
              <a:t>printf</a:t>
            </a:r>
            <a:r>
              <a:rPr lang="en-US" altLang="ko-KR" dirty="0" smtClean="0"/>
              <a:t>("</a:t>
            </a:r>
            <a:r>
              <a:rPr lang="ko-KR" altLang="en-US" dirty="0" smtClean="0"/>
              <a:t>다섯 번째 학생의 점수 </a:t>
            </a:r>
            <a:r>
              <a:rPr lang="en-US" altLang="ko-KR" dirty="0" smtClean="0"/>
              <a:t>: </a:t>
            </a:r>
            <a:r>
              <a:rPr lang="en-US" altLang="ko-KR" b="1" dirty="0" smtClean="0">
                <a:solidFill>
                  <a:srgbClr val="FF0000"/>
                </a:solidFill>
              </a:rPr>
              <a:t>%d</a:t>
            </a:r>
            <a:r>
              <a:rPr lang="en-US" altLang="ko-KR" dirty="0" smtClean="0">
                <a:solidFill>
                  <a:srgbClr val="00B050"/>
                </a:solidFill>
              </a:rPr>
              <a:t> </a:t>
            </a:r>
            <a:r>
              <a:rPr lang="en-US" altLang="ko-KR" dirty="0" smtClean="0"/>
              <a:t>\n", </a:t>
            </a:r>
            <a:r>
              <a:rPr lang="en-US" altLang="ko-KR" b="1" dirty="0" smtClean="0">
                <a:solidFill>
                  <a:srgbClr val="0000FF"/>
                </a:solidFill>
              </a:rPr>
              <a:t>student[4]</a:t>
            </a:r>
            <a:r>
              <a:rPr lang="en-US" altLang="ko-KR" dirty="0" smtClean="0"/>
              <a:t>); </a:t>
            </a:r>
            <a:endParaRPr lang="ko-KR" altLang="en-US" dirty="0" smtClean="0"/>
          </a:p>
          <a:p>
            <a:r>
              <a:rPr lang="ko-KR" altLang="en-US" sz="2000" dirty="0" smtClean="0"/>
              <a:t>	</a:t>
            </a:r>
          </a:p>
          <a:p>
            <a:r>
              <a:rPr lang="ko-KR" altLang="en-US" sz="2000" dirty="0" smtClean="0"/>
              <a:t>   </a:t>
            </a:r>
            <a:r>
              <a:rPr lang="en-US" altLang="ko-KR" sz="2000" dirty="0" smtClean="0"/>
              <a:t>return 0;</a:t>
            </a:r>
          </a:p>
          <a:p>
            <a:r>
              <a:rPr lang="en-US" altLang="ko-KR" sz="2000" dirty="0" smtClean="0"/>
              <a:t>}</a:t>
            </a:r>
            <a:endParaRPr lang="ko-KR" altLang="en-US" sz="2000" dirty="0"/>
          </a:p>
        </p:txBody>
      </p:sp>
      <p:grpSp>
        <p:nvGrpSpPr>
          <p:cNvPr id="13" name="그룹 12"/>
          <p:cNvGrpSpPr/>
          <p:nvPr/>
        </p:nvGrpSpPr>
        <p:grpSpPr>
          <a:xfrm>
            <a:off x="4200328" y="1328270"/>
            <a:ext cx="4786314" cy="1738273"/>
            <a:chOff x="4243870" y="1285860"/>
            <a:chExt cx="4786314" cy="1738273"/>
          </a:xfrm>
        </p:grpSpPr>
        <p:pic>
          <p:nvPicPr>
            <p:cNvPr id="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243870" y="1285860"/>
              <a:ext cx="4786314" cy="1738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grpSp>
          <p:nvGrpSpPr>
            <p:cNvPr id="8" name="그룹 7"/>
            <p:cNvGrpSpPr/>
            <p:nvPr/>
          </p:nvGrpSpPr>
          <p:grpSpPr>
            <a:xfrm>
              <a:off x="6998667" y="2315020"/>
              <a:ext cx="1674327" cy="609845"/>
              <a:chOff x="6873694" y="3872142"/>
              <a:chExt cx="1674327" cy="609845"/>
            </a:xfrm>
          </p:grpSpPr>
          <p:sp>
            <p:nvSpPr>
              <p:cNvPr id="9" name="직사각형 8"/>
              <p:cNvSpPr/>
              <p:nvPr/>
            </p:nvSpPr>
            <p:spPr>
              <a:xfrm>
                <a:off x="6873694" y="4267673"/>
                <a:ext cx="785818" cy="214314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prstDash val="soli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 smtClean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85"/>
              <p:cNvSpPr txBox="1"/>
              <p:nvPr/>
            </p:nvSpPr>
            <p:spPr>
              <a:xfrm>
                <a:off x="7901690" y="3872142"/>
                <a:ext cx="6463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b="1" dirty="0" smtClean="0">
                    <a:solidFill>
                      <a:srgbClr val="FF0000"/>
                    </a:solidFill>
                  </a:rPr>
                  <a:t>클릭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" name="Shape 86"/>
              <p:cNvCxnSpPr>
                <a:stCxn id="10" idx="1"/>
                <a:endCxn id="9" idx="0"/>
              </p:cNvCxnSpPr>
              <p:nvPr/>
            </p:nvCxnSpPr>
            <p:spPr>
              <a:xfrm rot="10800000" flipV="1">
                <a:off x="7266604" y="4056807"/>
                <a:ext cx="635087" cy="210865"/>
              </a:xfrm>
              <a:prstGeom prst="bentConnector2">
                <a:avLst/>
              </a:prstGeom>
              <a:ln w="25400">
                <a:solidFill>
                  <a:srgbClr val="FF0000"/>
                </a:solidFill>
                <a:prstDash val="solid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16140" y="3531062"/>
            <a:ext cx="3352800" cy="2041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아래쪽 화살표 14"/>
          <p:cNvSpPr/>
          <p:nvPr/>
        </p:nvSpPr>
        <p:spPr>
          <a:xfrm>
            <a:off x="7358082" y="3099706"/>
            <a:ext cx="357190" cy="42862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ch01-00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0" y="1643050"/>
            <a:ext cx="4286280" cy="457203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(5/12)---[1-1.c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분석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0034" y="2847330"/>
            <a:ext cx="2786082" cy="1938992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/>
              <a:t>int student[5]; </a:t>
            </a:r>
            <a:endParaRPr lang="ko-KR" altLang="en-US" sz="2400" b="1" dirty="0" smtClean="0"/>
          </a:p>
          <a:p>
            <a:endParaRPr lang="ko-KR" altLang="en-US" sz="2400" b="1" dirty="0" smtClean="0"/>
          </a:p>
          <a:p>
            <a:r>
              <a:rPr lang="en-US" altLang="ko-KR" sz="2400" b="1" dirty="0" smtClean="0"/>
              <a:t>student[0] = 90; </a:t>
            </a:r>
          </a:p>
          <a:p>
            <a:r>
              <a:rPr lang="en-US" altLang="ko-KR" sz="2400" b="1" dirty="0" smtClean="0"/>
              <a:t>student[1] = 80; </a:t>
            </a:r>
            <a:endParaRPr lang="ko-KR" altLang="en-US" sz="2400" b="1" dirty="0" smtClean="0"/>
          </a:p>
          <a:p>
            <a:r>
              <a:rPr lang="en-US" altLang="ko-KR" sz="2400" b="1" dirty="0" smtClean="0"/>
              <a:t>student[2] = 70</a:t>
            </a:r>
            <a:r>
              <a:rPr lang="en-US" altLang="ko-KR" sz="2000" b="1" dirty="0" smtClean="0"/>
              <a:t>; </a:t>
            </a:r>
            <a:endParaRPr lang="ko-KR" altLang="en-US" sz="2000" b="1" dirty="0" smtClean="0"/>
          </a:p>
        </p:txBody>
      </p:sp>
      <p:sp>
        <p:nvSpPr>
          <p:cNvPr id="7" name="오른쪽 화살표 6"/>
          <p:cNvSpPr/>
          <p:nvPr/>
        </p:nvSpPr>
        <p:spPr>
          <a:xfrm>
            <a:off x="3807906" y="3552149"/>
            <a:ext cx="978408" cy="484632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429124" y="2571744"/>
            <a:ext cx="785818" cy="428628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929190" y="5643578"/>
            <a:ext cx="1000132" cy="285752"/>
          </a:xfrm>
          <a:prstGeom prst="rect">
            <a:avLst/>
          </a:prstGeom>
          <a:solidFill>
            <a:schemeClr val="accent6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20"/>
          <p:cNvSpPr>
            <a:spLocks noGrp="1"/>
          </p:cNvSpPr>
          <p:nvPr>
            <p:ph idx="1"/>
          </p:nvPr>
        </p:nvSpPr>
        <p:spPr>
          <a:xfrm>
            <a:off x="50780" y="1157860"/>
            <a:ext cx="9093220" cy="5200098"/>
          </a:xfrm>
        </p:spPr>
        <p:txBody>
          <a:bodyPr/>
          <a:lstStyle/>
          <a:p>
            <a:pPr lvl="1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14282" y="1412638"/>
            <a:ext cx="8566769" cy="5016758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2000" dirty="0" smtClean="0"/>
              <a:t>#include &lt;</a:t>
            </a:r>
            <a:r>
              <a:rPr lang="en-US" altLang="ko-KR" sz="2000" dirty="0" err="1" smtClean="0"/>
              <a:t>stdio.h</a:t>
            </a:r>
            <a:r>
              <a:rPr lang="en-US" altLang="ko-KR" sz="2000" dirty="0" smtClean="0"/>
              <a:t>&gt;</a:t>
            </a:r>
          </a:p>
          <a:p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main(void)</a:t>
            </a:r>
          </a:p>
          <a:p>
            <a:r>
              <a:rPr lang="en-US" altLang="ko-KR" sz="2000" dirty="0" smtClean="0"/>
              <a:t>{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array1[5] = {90,80,70,60,50};   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// </a:t>
            </a:r>
            <a:r>
              <a:rPr lang="ko-KR" altLang="en-US" sz="2000" b="1" dirty="0" smtClean="0">
                <a:solidFill>
                  <a:srgbClr val="0000FF"/>
                </a:solidFill>
              </a:rPr>
              <a:t>배열 선언 과 동시에 저장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(</a:t>
            </a:r>
            <a:r>
              <a:rPr lang="ko-KR" altLang="en-US" sz="2000" b="1" dirty="0" smtClean="0">
                <a:solidFill>
                  <a:srgbClr val="0000FF"/>
                </a:solidFill>
              </a:rPr>
              <a:t>초기화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) </a:t>
            </a:r>
          </a:p>
          <a:p>
            <a:r>
              <a:rPr lang="en-US" altLang="ko-KR" sz="2000" dirty="0" smtClean="0"/>
              <a:t>   int array2[  ] = {90,80,70,60,50}; 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array3[5] = {90,80,70};  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printf</a:t>
            </a:r>
            <a:r>
              <a:rPr lang="en-US" altLang="ko-KR" sz="2000" dirty="0" smtClean="0"/>
              <a:t>("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 %d %d %d %d </a:t>
            </a:r>
            <a:r>
              <a:rPr lang="en-US" altLang="ko-KR" sz="2000" dirty="0" smtClean="0"/>
              <a:t>\n",</a:t>
            </a:r>
          </a:p>
          <a:p>
            <a:r>
              <a:rPr lang="en-US" altLang="ko-KR" sz="2000" b="1" dirty="0" smtClean="0">
                <a:solidFill>
                  <a:srgbClr val="0000FF"/>
                </a:solidFill>
              </a:rPr>
              <a:t>	array1[0]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array1[1]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array1[2]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array1[3]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array1[4]</a:t>
            </a:r>
            <a:r>
              <a:rPr lang="en-US" altLang="ko-KR" sz="2000" dirty="0" smtClean="0"/>
              <a:t>);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printf</a:t>
            </a:r>
            <a:r>
              <a:rPr lang="en-US" altLang="ko-KR" sz="2000" dirty="0" smtClean="0"/>
              <a:t>("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 %d %d %d %d </a:t>
            </a:r>
            <a:r>
              <a:rPr lang="en-US" altLang="ko-KR" sz="2000" dirty="0" smtClean="0"/>
              <a:t>\n",</a:t>
            </a:r>
          </a:p>
          <a:p>
            <a:r>
              <a:rPr lang="en-US" altLang="ko-KR" sz="2000" b="1" dirty="0" smtClean="0">
                <a:solidFill>
                  <a:srgbClr val="0000FF"/>
                </a:solidFill>
              </a:rPr>
              <a:t>	array2[0]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array2[1]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array2[2]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array2[3]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array2[4]</a:t>
            </a:r>
            <a:r>
              <a:rPr lang="en-US" altLang="ko-KR" sz="2000" dirty="0" smtClean="0"/>
              <a:t>);</a:t>
            </a:r>
          </a:p>
          <a:p>
            <a:r>
              <a:rPr lang="en-US" altLang="ko-KR" sz="2000" dirty="0" smtClean="0"/>
              <a:t>   </a:t>
            </a:r>
            <a:r>
              <a:rPr lang="en-US" altLang="ko-KR" sz="2000" dirty="0" err="1" smtClean="0"/>
              <a:t>printf</a:t>
            </a:r>
            <a:r>
              <a:rPr lang="en-US" altLang="ko-KR" sz="2000" dirty="0" smtClean="0"/>
              <a:t>("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%d %d %d %d %d </a:t>
            </a:r>
            <a:r>
              <a:rPr lang="en-US" altLang="ko-KR" sz="2000" dirty="0" smtClean="0"/>
              <a:t>\n",</a:t>
            </a:r>
          </a:p>
          <a:p>
            <a:r>
              <a:rPr lang="en-US" altLang="ko-KR" sz="2000" b="1" dirty="0" smtClean="0">
                <a:solidFill>
                  <a:srgbClr val="0000FF"/>
                </a:solidFill>
              </a:rPr>
              <a:t>	array3[0]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array3[1]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array3[2]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array3[3]</a:t>
            </a:r>
            <a:r>
              <a:rPr lang="en-US" altLang="ko-KR" sz="2000" dirty="0" smtClean="0"/>
              <a:t>,</a:t>
            </a:r>
            <a:r>
              <a:rPr lang="en-US" altLang="ko-KR" sz="2000" b="1" dirty="0" smtClean="0">
                <a:solidFill>
                  <a:srgbClr val="0000FF"/>
                </a:solidFill>
              </a:rPr>
              <a:t>array3[4]</a:t>
            </a:r>
            <a:r>
              <a:rPr lang="en-US" altLang="ko-KR" sz="2000" dirty="0" smtClean="0"/>
              <a:t>);</a:t>
            </a:r>
          </a:p>
          <a:p>
            <a:endParaRPr lang="en-US" altLang="ko-KR" sz="2000" dirty="0" smtClean="0"/>
          </a:p>
          <a:p>
            <a:r>
              <a:rPr lang="en-US" altLang="ko-KR" sz="2000" dirty="0" smtClean="0"/>
              <a:t>   return 0;</a:t>
            </a:r>
          </a:p>
          <a:p>
            <a:r>
              <a:rPr lang="en-US" altLang="ko-KR" sz="2000" dirty="0" smtClean="0"/>
              <a:t>}</a:t>
            </a:r>
            <a:endParaRPr lang="ko-KR" altLang="en-US" sz="20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1.1 1</a:t>
            </a:r>
            <a:r>
              <a:rPr lang="ko-KR" altLang="en-US" dirty="0" smtClean="0"/>
              <a:t>차원 배열이란</a:t>
            </a:r>
            <a:r>
              <a:rPr lang="en-US" altLang="ko-KR" dirty="0" smtClean="0"/>
              <a:t> 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(6/12)---[1-2.c </a:t>
            </a:r>
            <a:r>
              <a:rPr lang="ko-KR" altLang="en-US" sz="2400" dirty="0" smtClean="0">
                <a:solidFill>
                  <a:schemeClr val="accent6">
                    <a:lumMod val="75000"/>
                  </a:schemeClr>
                </a:solidFill>
              </a:rPr>
              <a:t>실습</a:t>
            </a:r>
            <a:r>
              <a:rPr lang="en-US" altLang="ko-KR" sz="2400" dirty="0" smtClean="0">
                <a:solidFill>
                  <a:schemeClr val="accent6">
                    <a:lumMod val="75000"/>
                  </a:schemeClr>
                </a:solidFill>
              </a:rPr>
              <a:t>]</a:t>
            </a:r>
            <a:endParaRPr lang="ko-KR" alt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75000"/>
            <a:alpha val="29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rgbClr val="00B050"/>
          </a:solidFill>
          <a:prstDash val="sysDash"/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15104</TotalTime>
  <Words>1657</Words>
  <Application>Microsoft Office PowerPoint</Application>
  <PresentationFormat>화면 슬라이드 쇼(4:3)</PresentationFormat>
  <Paragraphs>367</Paragraphs>
  <Slides>32</Slides>
  <Notes>5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3" baseType="lpstr">
      <vt:lpstr>Office 테마</vt:lpstr>
      <vt:lpstr>-Part2- 제1장 1차원 배열이란 무엇인가 </vt:lpstr>
      <vt:lpstr>학습목차</vt:lpstr>
      <vt:lpstr>슬라이드 3</vt:lpstr>
      <vt:lpstr>1.1 1차원 배열이란 (1/12)</vt:lpstr>
      <vt:lpstr>1.1 1차원 배열이란 (2/12)</vt:lpstr>
      <vt:lpstr>1.1 1차원 배열이란 (3/12)</vt:lpstr>
      <vt:lpstr>1.1 1차원 배열이란 (4/12)---[1-1.c 실습]</vt:lpstr>
      <vt:lpstr>1.1 1차원 배열이란 (5/12)---[1-1.c 분석]</vt:lpstr>
      <vt:lpstr>1.1 1차원 배열이란 (6/12)---[1-2.c 실습]</vt:lpstr>
      <vt:lpstr>1.1 1차원 배열이란 (7/12)---[1-2.c 분석]</vt:lpstr>
      <vt:lpstr>1.1 1차원 배열이란 (8/12)---[1-3.c 실습]</vt:lpstr>
      <vt:lpstr>1.1 1차원 배열이란 (9/12)---[1-4.c 실습]</vt:lpstr>
      <vt:lpstr>1.1 1차원 배열이란 (10/12)</vt:lpstr>
      <vt:lpstr>1.1 1차원 배열이란 (11/12)</vt:lpstr>
      <vt:lpstr>1.1 1차원 배열이란 (12/12)</vt:lpstr>
      <vt:lpstr>슬라이드 16</vt:lpstr>
      <vt:lpstr>1.2 1차원 배열의 주소와 값의 참조 (1/12)</vt:lpstr>
      <vt:lpstr>1.2 1차원 배열의 주소와 값의 참조 (2/12)---[1-5.c 실습]</vt:lpstr>
      <vt:lpstr>1.2 1차원 배열의 주소와 값의 참조 (3/12)---[1-5.c 분석]</vt:lpstr>
      <vt:lpstr>1.2 1차원 배열의 주소와 값의 참조 (4/12)</vt:lpstr>
      <vt:lpstr>1.2 1차원 배열의 주소와 값의 참조 (5/12)---[1-6.c 실습]</vt:lpstr>
      <vt:lpstr>1.2 1차원 배열의 주소와 값의 참조 (6/12)---[1-6.c 분석]</vt:lpstr>
      <vt:lpstr>1.2 1차원 배열의 주소와 값의 참조 (7/12)---[1-7.c 실습]</vt:lpstr>
      <vt:lpstr>1.2 1차원 배열의 주소와 값의 참조 (8/12)---[1-7.c 분석]</vt:lpstr>
      <vt:lpstr>1.2 1차원 배열의 주소와 값의 참조 (9/12)</vt:lpstr>
      <vt:lpstr>1.2 1차원 배열의 주소와 값의 참조 (10/12)---[1-8.c 실습]</vt:lpstr>
      <vt:lpstr>1.2 1차원 배열의 주소와 값의 참조 (11/12)---[1-8.c 분석]</vt:lpstr>
      <vt:lpstr>1.2 1차원 배열의 주소와 값의 참조 (12/12)---[1-9.c 실습]</vt:lpstr>
      <vt:lpstr>결론: 반드시 숙지해야 할 사항(1)</vt:lpstr>
      <vt:lpstr>결론: 반드시 숙지해야 할 사항(2)</vt:lpstr>
      <vt:lpstr>결론: 반드시 숙지해야 할 사항(3)</vt:lpstr>
      <vt:lpstr>공부한 내용 떠올리기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R.XeNoz</dc:creator>
  <cp:lastModifiedBy>minor</cp:lastModifiedBy>
  <cp:revision>1470</cp:revision>
  <dcterms:created xsi:type="dcterms:W3CDTF">2009-09-09T07:37:10Z</dcterms:created>
  <dcterms:modified xsi:type="dcterms:W3CDTF">2011-02-28T01:52:40Z</dcterms:modified>
</cp:coreProperties>
</file>